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ppt/theme/themeOverride5.xml" ContentType="application/vnd.openxmlformats-officedocument.themeOverride+xml"/>
  <Override PartName="/ppt/drawings/drawing2.xml" ContentType="application/vnd.openxmlformats-officedocument.drawingml.chartshapes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5"/>
  </p:notes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8" r:id="rId10"/>
    <p:sldId id="266" r:id="rId11"/>
    <p:sldId id="267" r:id="rId12"/>
    <p:sldId id="270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705" autoAdjust="0"/>
  </p:normalViewPr>
  <p:slideViewPr>
    <p:cSldViewPr>
      <p:cViewPr varScale="1">
        <p:scale>
          <a:sx n="108" d="100"/>
          <a:sy n="108" d="100"/>
        </p:scale>
        <p:origin x="170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9" y="2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&#1041;&#1072;&#1072;&#1061;&#1086;&#1086;&#1063;&#1044;\Documents\&#1052;&#1086;&#1080;%20&#1076;&#1086;&#1082;&#1091;&#1084;&#1077;&#1085;&#1090;&#1099;\&#1040;&#1081;&#1083;&#1072;&#1072;&#1085;&#1072;\&#1055;&#1088;&#1086;&#1077;&#1082;&#1090;%20&#1073;&#1102;&#1076;&#1078;&#1077;&#1090;&#1072;%202017&#1075;.%20&#1076;&#1086;&#1093;&#1086;&#1076;&#1099;\&#1050;&#1086;&#1087;&#1080;&#1103;%20&#1055;&#1088;&#1080;&#1083;-2017-10.12.15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ONDARAM\Desktop\&#1053;&#1086;&#1074;&#1072;&#1103;%20&#1087;&#1072;&#1087;&#1082;&#1072;\&#1052;&#1086;&#1081;%20&#1088;&#1072;&#1073;&#1086;&#1095;&#1080;&#1081;%20&#1089;&#1090;&#1086;&#1083;\&#1054;&#1090;&#1095;&#1077;&#1090;&#1099;\&#1076;&#1080;&#1072;&#1075;&#1088;&#1072;&#1084;&#1084;&#1099;%20&#1076;&#1083;&#1103;%20&#1087;&#1086;&#1103;&#1089;&#1085;&#1080;&#1090;&#1077;&#1083;&#1100;&#1085;&#1086;&#1081;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ongushAN\Desktop\&#1056;&#1072;&#1073;&#1086;&#1095;&#1072;&#1103;\&#1087;&#1088;&#1077;&#1079;&#1077;&#1085;&#1090;&#1072;&#1094;&#1080;&#1103;\&#1042;%20&#1061;&#1055;,%20&#1052;&#1060;%20&#1055;&#1088;&#1080;&#1083;&#1086;&#1078;&#1077;&#1085;&#1080;&#1103;%20%20&#1050;&#1099;&#1079;&#1099;&#1083;&#1089;&#1082;&#1086;&#1075;&#1086;%20&#1082;&#1086;&#1078;&#1091;&#1091;&#1085;&#1072;%20&#1085;&#1072;%202019-2021%20&#1075;&#1075;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MongushAN\Desktop\&#1056;&#1072;&#1073;&#1086;&#1095;&#1072;&#1103;\&#1087;&#1088;&#1077;&#1079;&#1077;&#1085;&#1090;&#1072;&#1094;&#1080;&#1103;\&#1042;%20&#1061;&#1055;,%20&#1052;&#1060;%20&#1055;&#1088;&#1080;&#1083;&#1086;&#1078;&#1077;&#1085;&#1080;&#1103;%20%20&#1050;&#1099;&#1079;&#1099;&#1083;&#1089;&#1082;&#1086;&#1075;&#1086;%20&#1082;&#1086;&#1078;&#1091;&#1091;&#1085;&#1072;%20&#1085;&#1072;%202019-2021%20&#1075;&#1075;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ongushAN\Desktop\&#1056;&#1072;&#1073;&#1086;&#1095;&#1072;&#1103;\&#1087;&#1088;&#1077;&#1079;&#1077;&#1085;&#1090;&#1072;&#1094;&#1080;&#1103;\&#1042;%20&#1061;&#1055;,%20&#1052;&#1060;%20&#1055;&#1088;&#1080;&#1083;&#1086;&#1078;&#1077;&#1085;&#1080;&#1103;%20%20&#1050;&#1099;&#1079;&#1099;&#1083;&#1089;&#1082;&#1086;&#1075;&#1086;%20&#1082;&#1086;&#1078;&#1091;&#1091;&#1085;&#1072;%20&#1085;&#1072;%202019-2021%20&#1075;&#1075;.xlsx" TargetMode="External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C:\Users\MongushAN\Desktop\&#1056;&#1072;&#1073;&#1086;&#1095;&#1072;&#1103;\&#1087;&#1088;&#1077;&#1079;&#1077;&#1085;&#1090;&#1072;&#1094;&#1080;&#1103;\&#1042;%20&#1061;&#1055;,%20&#1052;&#1060;%20&#1055;&#1088;&#1080;&#1083;&#1086;&#1078;&#1077;&#1085;&#1080;&#1103;%20%20&#1050;&#1099;&#1079;&#1099;&#1083;&#1089;&#1082;&#1086;&#1075;&#1086;%20&#1082;&#1086;&#1078;&#1091;&#1091;&#1085;&#1072;%20&#1085;&#1072;%202019-2021%20&#1075;&#1075;.xlsx" TargetMode="External"/><Relationship Id="rId1" Type="http://schemas.openxmlformats.org/officeDocument/2006/relationships/themeOverride" Target="../theme/themeOverride5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0819033631158799"/>
          <c:y val="0.24870547969266826"/>
          <c:w val="0.50797165898304164"/>
          <c:h val="0.74981667444533162"/>
        </c:manualLayout>
      </c:layout>
      <c:pie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plotVisOnly val="1"/>
    <c:dispBlanksAs val="zero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0530741405380585"/>
          <c:y val="0.21729245183583601"/>
          <c:w val="0.51588830054664359"/>
          <c:h val="0.7804464033910764"/>
        </c:manualLayout>
      </c:layout>
      <c:pie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0-A83D-4777-B37D-D0C301C22B25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A83D-4777-B37D-D0C301C22B25}"/>
              </c:ext>
            </c:extLst>
          </c:dPt>
          <c:dPt>
            <c:idx val="5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2-A83D-4777-B37D-D0C301C22B25}"/>
              </c:ext>
            </c:extLst>
          </c:dPt>
          <c:dPt>
            <c:idx val="7"/>
            <c:bubble3D val="0"/>
            <c:spPr>
              <a:solidFill>
                <a:srgbClr val="2E9A26"/>
              </a:solidFill>
            </c:spPr>
            <c:extLst>
              <c:ext xmlns:c16="http://schemas.microsoft.com/office/drawing/2014/chart" uri="{C3380CC4-5D6E-409C-BE32-E72D297353CC}">
                <c16:uniqueId val="{00000003-A83D-4777-B37D-D0C301C22B25}"/>
              </c:ext>
            </c:extLst>
          </c:dPt>
          <c:dLbls>
            <c:dLbl>
              <c:idx val="0"/>
              <c:layout>
                <c:manualLayout>
                  <c:x val="-0.15457522139724594"/>
                  <c:y val="-0.11535983482273485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НДФЛ
66,3%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83D-4777-B37D-D0C301C22B25}"/>
                </c:ext>
              </c:extLst>
            </c:dLbl>
            <c:dLbl>
              <c:idx val="1"/>
              <c:layout>
                <c:manualLayout>
                  <c:x val="6.3442221109142353E-3"/>
                  <c:y val="8.19948018295307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Акцизы
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83D-4777-B37D-D0C301C22B25}"/>
                </c:ext>
              </c:extLst>
            </c:dLbl>
            <c:dLbl>
              <c:idx val="2"/>
              <c:layout>
                <c:manualLayout>
                  <c:x val="-4.7091048263940539E-2"/>
                  <c:y val="9.185266582273335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ЕНВД
3,7%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83D-4777-B37D-D0C301C22B25}"/>
                </c:ext>
              </c:extLst>
            </c:dLbl>
            <c:dLbl>
              <c:idx val="3"/>
              <c:layout>
                <c:manualLayout>
                  <c:x val="-0.10784247842518443"/>
                  <c:y val="6.7002336203645665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Единый сельскохозяйственный налог 
0,7%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83D-4777-B37D-D0C301C22B2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ru-RU" dirty="0"/>
                      <a:t>Патент
0,5%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83D-4777-B37D-D0C301C22B25}"/>
                </c:ext>
              </c:extLst>
            </c:dLbl>
            <c:dLbl>
              <c:idx val="5"/>
              <c:layout>
                <c:manualLayout>
                  <c:x val="-0.14451007326869519"/>
                  <c:y val="-4.0364842091097863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Налог на имущество организаций
11,1%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83D-4777-B37D-D0C301C22B25}"/>
                </c:ext>
              </c:extLst>
            </c:dLbl>
            <c:dLbl>
              <c:idx val="6"/>
              <c:layout>
                <c:manualLayout>
                  <c:x val="-8.7672285471105824E-2"/>
                  <c:y val="1.2200131127840259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Госпошлина
3,6%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83D-4777-B37D-D0C301C22B25}"/>
                </c:ext>
              </c:extLst>
            </c:dLbl>
            <c:dLbl>
              <c:idx val="7"/>
              <c:layout>
                <c:manualLayout>
                  <c:x val="-4.248662813359725E-2"/>
                  <c:y val="-5.7603145816349059E-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Аренда земли
6,7%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83D-4777-B37D-D0C301C22B25}"/>
                </c:ext>
              </c:extLst>
            </c:dLbl>
            <c:dLbl>
              <c:idx val="8"/>
              <c:layout>
                <c:manualLayout>
                  <c:x val="-0.17792932376628595"/>
                  <c:y val="-8.9058179764063841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Аренда имущества
1,4%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83D-4777-B37D-D0C301C22B25}"/>
                </c:ext>
              </c:extLst>
            </c:dLbl>
            <c:dLbl>
              <c:idx val="9"/>
              <c:layout>
                <c:manualLayout>
                  <c:x val="-3.5183296488714086E-2"/>
                  <c:y val="-0.12402183233202009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Доходы от </a:t>
                    </a:r>
                    <a:r>
                      <a:rPr lang="ru-RU" dirty="0" err="1"/>
                      <a:t>эксплуат.дорог</a:t>
                    </a:r>
                    <a:r>
                      <a:rPr lang="ru-RU" dirty="0"/>
                      <a:t>
0,3%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83D-4777-B37D-D0C301C22B25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ru-RU" dirty="0" err="1"/>
                      <a:t>Негативка</a:t>
                    </a:r>
                    <a:r>
                      <a:rPr lang="ru-RU" dirty="0"/>
                      <a:t>
0,2%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83D-4777-B37D-D0C301C22B25}"/>
                </c:ext>
              </c:extLst>
            </c:dLbl>
            <c:dLbl>
              <c:idx val="11"/>
              <c:layout>
                <c:manualLayout>
                  <c:x val="0.41143286339182672"/>
                  <c:y val="0.1288533823877119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Доходы от оказания платных услуг (работ) и компенсации затрат государства
0,2%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83D-4777-B37D-D0C301C22B25}"/>
                </c:ext>
              </c:extLst>
            </c:dLbl>
            <c:dLbl>
              <c:idx val="12"/>
              <c:layout>
                <c:manualLayout>
                  <c:x val="0.28028665364865307"/>
                  <c:y val="-8.553180700719867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Доходы от продажи земельных участков
0,4%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83D-4777-B37D-D0C301C22B25}"/>
                </c:ext>
              </c:extLst>
            </c:dLbl>
            <c:dLbl>
              <c:idx val="13"/>
              <c:layout>
                <c:manualLayout>
                  <c:x val="0.10578791622023166"/>
                  <c:y val="4.4654858380367736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Штрафы
1,9%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83D-4777-B37D-D0C301C22B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Лист3!$A$4:$A$17</c:f>
              <c:strCache>
                <c:ptCount val="14"/>
                <c:pt idx="0">
                  <c:v>НДФЛ</c:v>
                </c:pt>
                <c:pt idx="1">
                  <c:v>Акцизы</c:v>
                </c:pt>
                <c:pt idx="2">
                  <c:v>ЕНВД</c:v>
                </c:pt>
                <c:pt idx="3">
                  <c:v>Единый сельскохозяйственный налог </c:v>
                </c:pt>
                <c:pt idx="4">
                  <c:v>Патент</c:v>
                </c:pt>
                <c:pt idx="5">
                  <c:v>Налог на имущество организаций</c:v>
                </c:pt>
                <c:pt idx="6">
                  <c:v>Госпошлина</c:v>
                </c:pt>
                <c:pt idx="7">
                  <c:v>Аренда земли</c:v>
                </c:pt>
                <c:pt idx="8">
                  <c:v>Аренда имущества</c:v>
                </c:pt>
                <c:pt idx="9">
                  <c:v>Доходы от эксплуат.дорог</c:v>
                </c:pt>
                <c:pt idx="10">
                  <c:v>Негативка</c:v>
                </c:pt>
                <c:pt idx="11">
                  <c:v>Доходы от оказания платных услуг (работ) и компенсации затрат государства</c:v>
                </c:pt>
                <c:pt idx="12">
                  <c:v>Доходы от продажи земельных участков</c:v>
                </c:pt>
                <c:pt idx="13">
                  <c:v>Штрафы</c:v>
                </c:pt>
              </c:strCache>
            </c:strRef>
          </c:cat>
          <c:val>
            <c:numRef>
              <c:f>Лист3!$B$4:$B$17</c:f>
              <c:numCache>
                <c:formatCode>General</c:formatCode>
                <c:ptCount val="14"/>
                <c:pt idx="0">
                  <c:v>61540</c:v>
                </c:pt>
                <c:pt idx="1">
                  <c:v>4316</c:v>
                </c:pt>
                <c:pt idx="2">
                  <c:v>3685</c:v>
                </c:pt>
                <c:pt idx="3">
                  <c:v>303</c:v>
                </c:pt>
                <c:pt idx="4">
                  <c:v>585</c:v>
                </c:pt>
                <c:pt idx="5">
                  <c:v>10500</c:v>
                </c:pt>
                <c:pt idx="6">
                  <c:v>2505</c:v>
                </c:pt>
                <c:pt idx="7">
                  <c:v>6545</c:v>
                </c:pt>
                <c:pt idx="8">
                  <c:v>423</c:v>
                </c:pt>
                <c:pt idx="9">
                  <c:v>281</c:v>
                </c:pt>
                <c:pt idx="10">
                  <c:v>392</c:v>
                </c:pt>
                <c:pt idx="11">
                  <c:v>124</c:v>
                </c:pt>
                <c:pt idx="12">
                  <c:v>300</c:v>
                </c:pt>
                <c:pt idx="13">
                  <c:v>1615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83D-4777-B37D-D0C301C22B25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pie3DChart>
        <c:varyColors val="1"/>
        <c:ser>
          <c:idx val="0"/>
          <c:order val="0"/>
          <c:explosion val="12"/>
          <c:dPt>
            <c:idx val="0"/>
            <c:bubble3D val="0"/>
            <c:spPr>
              <a:solidFill>
                <a:srgbClr val="FF0066"/>
              </a:solidFill>
            </c:spPr>
            <c:extLst>
              <c:ext xmlns:c16="http://schemas.microsoft.com/office/drawing/2014/chart" uri="{C3380CC4-5D6E-409C-BE32-E72D297353CC}">
                <c16:uniqueId val="{00000000-A6DC-4FBB-891E-8501587C0A19}"/>
              </c:ext>
            </c:extLst>
          </c:dPt>
          <c:dPt>
            <c:idx val="1"/>
            <c:bubble3D val="0"/>
            <c:explosion val="18"/>
            <c:spPr>
              <a:solidFill>
                <a:srgbClr val="6699FF"/>
              </a:solidFill>
            </c:spPr>
            <c:extLst>
              <c:ext xmlns:c16="http://schemas.microsoft.com/office/drawing/2014/chart" uri="{C3380CC4-5D6E-409C-BE32-E72D297353CC}">
                <c16:uniqueId val="{00000001-A6DC-4FBB-891E-8501587C0A19}"/>
              </c:ext>
            </c:extLst>
          </c:dPt>
          <c:dPt>
            <c:idx val="2"/>
            <c:bubble3D val="0"/>
            <c:explosion val="90"/>
            <c:spPr>
              <a:solidFill>
                <a:srgbClr val="66FF66"/>
              </a:solidFill>
            </c:spPr>
            <c:extLst>
              <c:ext xmlns:c16="http://schemas.microsoft.com/office/drawing/2014/chart" uri="{C3380CC4-5D6E-409C-BE32-E72D297353CC}">
                <c16:uniqueId val="{00000002-A6DC-4FBB-891E-8501587C0A19}"/>
              </c:ext>
            </c:extLst>
          </c:dPt>
          <c:dLbls>
            <c:dLbl>
              <c:idx val="0"/>
              <c:layout>
                <c:manualLayout>
                  <c:x val="-3.3826516727499195E-4"/>
                  <c:y val="-3.535552434472454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17,8%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6DC-4FBB-891E-8501587C0A19}"/>
                </c:ext>
              </c:extLst>
            </c:dLbl>
            <c:dLbl>
              <c:idx val="1"/>
              <c:layout>
                <c:manualLayout>
                  <c:x val="0.16022998687664047"/>
                  <c:y val="-0.29159521727859544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75,7%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6DC-4FBB-891E-8501587C0A19}"/>
                </c:ext>
              </c:extLst>
            </c:dLbl>
            <c:dLbl>
              <c:idx val="2"/>
              <c:layout>
                <c:manualLayout>
                  <c:x val="-5.0318897637795262E-2"/>
                  <c:y val="5.6233687400272764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6,5%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6DC-4FBB-891E-8501587C0A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Лист3!$B$7:$B$9</c:f>
              <c:strCache>
                <c:ptCount val="3"/>
                <c:pt idx="0">
                  <c:v>Дотации</c:v>
                </c:pt>
                <c:pt idx="1">
                  <c:v>Субвенции</c:v>
                </c:pt>
                <c:pt idx="2">
                  <c:v>Субсидии</c:v>
                </c:pt>
              </c:strCache>
            </c:strRef>
          </c:cat>
          <c:val>
            <c:numRef>
              <c:f>Лист3!$C$7:$C$9</c:f>
              <c:numCache>
                <c:formatCode>General</c:formatCode>
                <c:ptCount val="3"/>
                <c:pt idx="0">
                  <c:v>150541.29999999999</c:v>
                </c:pt>
                <c:pt idx="1">
                  <c:v>712435.1</c:v>
                </c:pt>
                <c:pt idx="2">
                  <c:v>54608.800000000003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6DC-4FBB-891E-8501587C0A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pattFill prst="pct5">
          <a:fgClr>
            <a:srgbClr val="FFFF00"/>
          </a:fgClr>
          <a:bgClr>
            <a:schemeClr val="bg1"/>
          </a:bgClr>
        </a:pattFill>
      </c:spPr>
    </c:plotArea>
    <c:legend>
      <c:legendPos val="r"/>
      <c:layout>
        <c:manualLayout>
          <c:xMode val="edge"/>
          <c:yMode val="edge"/>
          <c:x val="0.74301157896036241"/>
          <c:y val="0.47144761693145215"/>
          <c:w val="0.22157070391988723"/>
          <c:h val="0.3606752027552495"/>
        </c:manualLayout>
      </c:layout>
      <c:overlay val="0"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8499805579858157E-2"/>
          <c:y val="2.3741851608546447E-2"/>
          <c:w val="0.90097598911247201"/>
          <c:h val="0.86522824683826349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cat>
            <c:strRef>
              <c:f>Лист4!$B$4:$B$7</c:f>
              <c:strCache>
                <c:ptCount val="4"/>
                <c:pt idx="0">
                  <c:v>факт 2019 г.</c:v>
                </c:pt>
                <c:pt idx="1">
                  <c:v>план 2020 год</c:v>
                </c:pt>
                <c:pt idx="2">
                  <c:v>план 2021 год</c:v>
                </c:pt>
                <c:pt idx="3">
                  <c:v>план 2022 год</c:v>
                </c:pt>
              </c:strCache>
            </c:strRef>
          </c:cat>
          <c:val>
            <c:numRef>
              <c:f>Лист4!$C$4:$C$7</c:f>
              <c:numCache>
                <c:formatCode>General</c:formatCode>
                <c:ptCount val="4"/>
                <c:pt idx="0">
                  <c:v>1207751.2</c:v>
                </c:pt>
                <c:pt idx="1">
                  <c:v>1225574.3</c:v>
                </c:pt>
                <c:pt idx="2">
                  <c:v>1162394.8</c:v>
                </c:pt>
                <c:pt idx="3">
                  <c:v>1134219.7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89-4581-99C5-961090AC92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61973632"/>
        <c:axId val="61975168"/>
        <c:axId val="0"/>
      </c:bar3DChart>
      <c:catAx>
        <c:axId val="619736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aseline="0">
                <a:latin typeface="Times New Roman" pitchFamily="18" charset="0"/>
              </a:defRPr>
            </a:pPr>
            <a:endParaRPr lang="ru-RU"/>
          </a:p>
        </c:txPr>
        <c:crossAx val="61975168"/>
        <c:crosses val="autoZero"/>
        <c:auto val="1"/>
        <c:lblAlgn val="ctr"/>
        <c:lblOffset val="100"/>
        <c:noMultiLvlLbl val="0"/>
      </c:catAx>
      <c:valAx>
        <c:axId val="619751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19736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832174103237096"/>
          <c:y val="4.6429757555629364E-2"/>
          <c:w val="0.84112270341207362"/>
          <c:h val="0.80546660834062389"/>
        </c:manualLayout>
      </c:layout>
      <c:bar3DChart>
        <c:barDir val="col"/>
        <c:grouping val="stacked"/>
        <c:varyColors val="0"/>
        <c:ser>
          <c:idx val="0"/>
          <c:order val="0"/>
          <c:invertIfNegative val="0"/>
          <c:cat>
            <c:strRef>
              <c:f>Лист4!$B$19:$B$20</c:f>
              <c:strCache>
                <c:ptCount val="2"/>
                <c:pt idx="0">
                  <c:v>2019 год</c:v>
                </c:pt>
                <c:pt idx="1">
                  <c:v>2020 год</c:v>
                </c:pt>
              </c:strCache>
            </c:strRef>
          </c:cat>
          <c:val>
            <c:numRef>
              <c:f>Лист4!$C$19:$C$20</c:f>
              <c:numCache>
                <c:formatCode>General</c:formatCode>
                <c:ptCount val="2"/>
                <c:pt idx="0">
                  <c:v>197330.6</c:v>
                </c:pt>
                <c:pt idx="1">
                  <c:v>204829.2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1F-40E6-B262-C3FEC1330C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62071936"/>
        <c:axId val="62073472"/>
        <c:axId val="0"/>
      </c:bar3DChart>
      <c:catAx>
        <c:axId val="620719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2073472"/>
        <c:crosses val="autoZero"/>
        <c:auto val="1"/>
        <c:lblAlgn val="ctr"/>
        <c:lblOffset val="100"/>
        <c:noMultiLvlLbl val="0"/>
      </c:catAx>
      <c:valAx>
        <c:axId val="620734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2071936"/>
        <c:crosses val="autoZero"/>
        <c:crossBetween val="between"/>
      </c:valAx>
      <c:spPr>
        <a:pattFill prst="pct5">
          <a:fgClr>
            <a:schemeClr val="accent1"/>
          </a:fgClr>
          <a:bgClr>
            <a:schemeClr val="bg1"/>
          </a:bgClr>
        </a:pattFill>
      </c:spPr>
    </c:plotArea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9139545056867896E-2"/>
          <c:y val="5.2419394840684051E-2"/>
          <c:w val="0.91120691163604539"/>
          <c:h val="0.78520850551365351"/>
        </c:manualLayout>
      </c:layout>
      <c:bar3DChart>
        <c:barDir val="col"/>
        <c:grouping val="stack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0-723C-42C0-8D0C-634BC0C7B90E}"/>
              </c:ext>
            </c:extLst>
          </c:dPt>
          <c:cat>
            <c:strRef>
              <c:f>Лист4!$B$25:$B$26</c:f>
              <c:strCache>
                <c:ptCount val="2"/>
                <c:pt idx="0">
                  <c:v>2019 год</c:v>
                </c:pt>
                <c:pt idx="1">
                  <c:v>2020 год</c:v>
                </c:pt>
              </c:strCache>
            </c:strRef>
          </c:cat>
          <c:val>
            <c:numRef>
              <c:f>Лист4!$C$25:$C$26</c:f>
              <c:numCache>
                <c:formatCode>General</c:formatCode>
                <c:ptCount val="2"/>
                <c:pt idx="0">
                  <c:v>7058.9</c:v>
                </c:pt>
                <c:pt idx="1">
                  <c:v>71095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3C-42C0-8D0C-634BC0C7B9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62182528"/>
        <c:axId val="62184064"/>
        <c:axId val="0"/>
      </c:bar3DChart>
      <c:catAx>
        <c:axId val="621825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2184064"/>
        <c:crosses val="autoZero"/>
        <c:auto val="1"/>
        <c:lblAlgn val="ctr"/>
        <c:lblOffset val="100"/>
        <c:noMultiLvlLbl val="0"/>
      </c:catAx>
      <c:valAx>
        <c:axId val="621840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2182528"/>
        <c:crosses val="autoZero"/>
        <c:crossBetween val="between"/>
      </c:valAx>
      <c:spPr>
        <a:solidFill>
          <a:schemeClr val="bg1"/>
        </a:solidFill>
      </c:spPr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4"/>
            <c:bubble3D val="0"/>
            <c:explosion val="39"/>
            <c:extLst>
              <c:ext xmlns:c16="http://schemas.microsoft.com/office/drawing/2014/chart" uri="{C3380CC4-5D6E-409C-BE32-E72D297353CC}">
                <c16:uniqueId val="{00000000-7649-4EFF-8C0E-D0AD01C3EB7E}"/>
              </c:ext>
            </c:extLst>
          </c:dPt>
          <c:dLbls>
            <c:dLbl>
              <c:idx val="0"/>
              <c:layout>
                <c:manualLayout>
                  <c:x val="3.431497581199501E-2"/>
                  <c:y val="-0.11817875923841516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Общегосударственные вопросы</a:t>
                    </a:r>
                    <a:r>
                      <a:rPr lang="ru-RU" baseline="0" dirty="0"/>
                      <a:t> </a:t>
                    </a:r>
                    <a:r>
                      <a:rPr lang="ru-RU" dirty="0"/>
                      <a:t>3,48%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649-4EFF-8C0E-D0AD01C3EB7E}"/>
                </c:ext>
              </c:extLst>
            </c:dLbl>
            <c:dLbl>
              <c:idx val="1"/>
              <c:layout>
                <c:manualLayout>
                  <c:x val="5.3531362266712193E-2"/>
                  <c:y val="-4.7271503695366035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Национальная безопасность</a:t>
                    </a:r>
                    <a:r>
                      <a:rPr lang="ru-RU" baseline="0" dirty="0"/>
                      <a:t> </a:t>
                    </a:r>
                    <a:r>
                      <a:rPr lang="ru-RU" dirty="0"/>
                      <a:t>0,22%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649-4EFF-8C0E-D0AD01C3EB7E}"/>
                </c:ext>
              </c:extLst>
            </c:dLbl>
            <c:dLbl>
              <c:idx val="2"/>
              <c:layout>
                <c:manualLayout>
                  <c:x val="3.9805371941914219E-2"/>
                  <c:y val="5.4362229249670997E-2"/>
                </c:manualLayout>
              </c:layout>
              <c:tx>
                <c:rich>
                  <a:bodyPr/>
                  <a:lstStyle/>
                  <a:p>
                    <a:r>
                      <a:rPr lang="ru-RU" b="0" i="1" baseline="0" dirty="0"/>
                      <a:t>Национальная экономика 4,85%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649-4EFF-8C0E-D0AD01C3EB7E}"/>
                </c:ext>
              </c:extLst>
            </c:dLbl>
            <c:dLbl>
              <c:idx val="3"/>
              <c:layout>
                <c:manualLayout>
                  <c:x val="3.8432772909434414E-2"/>
                  <c:y val="0.10636088331457361"/>
                </c:manualLayout>
              </c:layout>
              <c:tx>
                <c:rich>
                  <a:bodyPr/>
                  <a:lstStyle/>
                  <a:p>
                    <a:r>
                      <a:rPr lang="ru-RU" b="0" i="1" baseline="0" dirty="0"/>
                      <a:t>ЖКХ 0,16%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649-4EFF-8C0E-D0AD01C3EB7E}"/>
                </c:ext>
              </c:extLst>
            </c:dLbl>
            <c:dLbl>
              <c:idx val="4"/>
              <c:layout>
                <c:manualLayout>
                  <c:x val="-0.16745708196253567"/>
                  <c:y val="-0.24108466884636695"/>
                </c:manualLayout>
              </c:layout>
              <c:tx>
                <c:rich>
                  <a:bodyPr/>
                  <a:lstStyle/>
                  <a:p>
                    <a:r>
                      <a:rPr lang="ru-RU" sz="1400" b="0" i="1" baseline="0" dirty="0">
                        <a:latin typeface="Times New Roman" pitchFamily="18" charset="0"/>
                        <a:cs typeface="Times New Roman" pitchFamily="18" charset="0"/>
                      </a:rPr>
                      <a:t>Образование 66,71%</a:t>
                    </a:r>
                    <a:endParaRPr lang="ru-RU" sz="1800" i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649-4EFF-8C0E-D0AD01C3EB7E}"/>
                </c:ext>
              </c:extLst>
            </c:dLbl>
            <c:dLbl>
              <c:idx val="5"/>
              <c:layout>
                <c:manualLayout>
                  <c:x val="2.4706782584636402E-2"/>
                  <c:y val="0.13708736071656161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649-4EFF-8C0E-D0AD01C3EB7E}"/>
                </c:ext>
              </c:extLst>
            </c:dLbl>
            <c:dLbl>
              <c:idx val="6"/>
              <c:layout>
                <c:manualLayout>
                  <c:x val="1.2353391292318204E-2"/>
                  <c:y val="-1.890860147814642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649-4EFF-8C0E-D0AD01C3EB7E}"/>
                </c:ext>
              </c:extLst>
            </c:dLbl>
            <c:dLbl>
              <c:idx val="7"/>
              <c:layout>
                <c:manualLayout>
                  <c:x val="5.6276560331671797E-2"/>
                  <c:y val="9.4543007390732164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649-4EFF-8C0E-D0AD01C3EB7E}"/>
                </c:ext>
              </c:extLst>
            </c:dLbl>
            <c:dLbl>
              <c:idx val="8"/>
              <c:layout>
                <c:manualLayout>
                  <c:x val="-7.5492946786389001E-2"/>
                  <c:y val="-2.8362902217219637E-2"/>
                </c:manualLayout>
              </c:layout>
              <c:tx>
                <c:rich>
                  <a:bodyPr/>
                  <a:lstStyle/>
                  <a:p>
                    <a:r>
                      <a:rPr lang="ru-RU" dirty="0" err="1"/>
                      <a:t>Физ.культура</a:t>
                    </a:r>
                    <a:r>
                      <a:rPr lang="ru-RU" dirty="0"/>
                      <a:t> и спорт 0,03%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649-4EFF-8C0E-D0AD01C3EB7E}"/>
                </c:ext>
              </c:extLst>
            </c:dLbl>
            <c:dLbl>
              <c:idx val="9"/>
              <c:layout>
                <c:manualLayout>
                  <c:x val="5.490396129919202E-3"/>
                  <c:y val="-1.6545026293378128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СМИ</a:t>
                    </a:r>
                  </a:p>
                  <a:p>
                    <a:r>
                      <a:rPr lang="ru-RU" dirty="0"/>
                      <a:t> 0,12%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649-4EFF-8C0E-D0AD01C3EB7E}"/>
                </c:ext>
              </c:extLst>
            </c:dLbl>
            <c:dLbl>
              <c:idx val="10"/>
              <c:layout>
                <c:manualLayout>
                  <c:x val="-1.3727071111438009E-3"/>
                  <c:y val="-0.111088033684110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Межбюджетные отношения</a:t>
                    </a:r>
                    <a:r>
                      <a:rPr lang="ru-RU" baseline="0" dirty="0"/>
                      <a:t> </a:t>
                    </a:r>
                    <a:r>
                      <a:rPr lang="ru-RU" dirty="0"/>
                      <a:t>3,03%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649-4EFF-8C0E-D0AD01C3EB7E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 i="1" baseline="0">
                    <a:latin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</c:v>
                </c:pt>
                <c:pt idx="6">
                  <c:v>Здравоохранение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Межбюджетные отношения</c:v>
                </c:pt>
              </c:strCache>
            </c:strRef>
          </c:cat>
          <c:val>
            <c:numRef>
              <c:f>Лист1!$B$2:$B$12</c:f>
              <c:numCache>
                <c:formatCode>0.0%</c:formatCode>
                <c:ptCount val="11"/>
                <c:pt idx="0">
                  <c:v>3.4779221463766011E-2</c:v>
                </c:pt>
                <c:pt idx="1">
                  <c:v>2.2272007498851786E-3</c:v>
                </c:pt>
                <c:pt idx="2">
                  <c:v>4.8508605312627719E-2</c:v>
                </c:pt>
                <c:pt idx="3">
                  <c:v>1.6446983263275026E-3</c:v>
                </c:pt>
                <c:pt idx="4">
                  <c:v>0.66708104110864619</c:v>
                </c:pt>
                <c:pt idx="5">
                  <c:v>5.3511304863360802E-2</c:v>
                </c:pt>
                <c:pt idx="6">
                  <c:v>3.6717480123400119E-4</c:v>
                </c:pt>
                <c:pt idx="7">
                  <c:v>0.15987476238690709</c:v>
                </c:pt>
                <c:pt idx="8">
                  <c:v>2.8558040095977858E-4</c:v>
                </c:pt>
                <c:pt idx="9">
                  <c:v>1.1505626382668117E-3</c:v>
                </c:pt>
                <c:pt idx="10">
                  <c:v>3.0349583864478877E-2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649-4EFF-8C0E-D0AD01C3EB7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explosion val="25"/>
          <c:cat>
            <c:strRef>
              <c:f>Лист1!$A$2:$A$12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</c:v>
                </c:pt>
                <c:pt idx="6">
                  <c:v>Здравоохранение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Межбюджетные отношения</c:v>
                </c:pt>
              </c:strCache>
            </c:strRef>
          </c:cat>
          <c:val>
            <c:numRef>
              <c:f>Лист1!$C$2:$C$12</c:f>
              <c:numCache>
                <c:formatCode>General</c:formatCode>
                <c:ptCount val="11"/>
                <c:pt idx="0">
                  <c:v>42624.52</c:v>
                </c:pt>
                <c:pt idx="1">
                  <c:v>2729.6</c:v>
                </c:pt>
                <c:pt idx="2">
                  <c:v>59450.9</c:v>
                </c:pt>
                <c:pt idx="3">
                  <c:v>2015.7</c:v>
                </c:pt>
                <c:pt idx="4">
                  <c:v>817557.38</c:v>
                </c:pt>
                <c:pt idx="5">
                  <c:v>65582.080000000002</c:v>
                </c:pt>
                <c:pt idx="6">
                  <c:v>450</c:v>
                </c:pt>
                <c:pt idx="7">
                  <c:v>195938.4</c:v>
                </c:pt>
                <c:pt idx="8">
                  <c:v>350</c:v>
                </c:pt>
                <c:pt idx="9">
                  <c:v>1410.1</c:v>
                </c:pt>
                <c:pt idx="10">
                  <c:v>37195.67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649-4EFF-8C0E-D0AD01C3EB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4441190075784749"/>
          <c:y val="6.6645934204022317E-2"/>
          <c:w val="0.33541666666666692"/>
          <c:h val="0.93335406579597757"/>
        </c:manualLayout>
      </c:layout>
      <c:overlay val="0"/>
      <c:txPr>
        <a:bodyPr/>
        <a:lstStyle/>
        <a:p>
          <a:pPr>
            <a:defRPr sz="1200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0.31751</cdr:x>
      <cdr:y>0.12221</cdr:y>
    </cdr:from>
    <cdr:to>
      <cdr:x>0.39626</cdr:x>
      <cdr:y>0.23611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612976" y="576064"/>
          <a:ext cx="648072" cy="5368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3200" b="1" dirty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rPr>
            <a:t>4,4</a:t>
          </a:r>
        </a:p>
      </cdr:txBody>
    </cdr:sp>
  </cdr:relSizeAnchor>
  <cdr:relSizeAnchor xmlns:cdr="http://schemas.openxmlformats.org/drawingml/2006/chartDrawing">
    <cdr:from>
      <cdr:x>0.79</cdr:x>
      <cdr:y>0.04583</cdr:y>
    </cdr:from>
    <cdr:to>
      <cdr:x>0.95625</cdr:x>
      <cdr:y>0.12221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6501408" y="216024"/>
          <a:ext cx="136815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>
              <a:latin typeface="Times New Roman" pitchFamily="18" charset="0"/>
              <a:cs typeface="Times New Roman" pitchFamily="18" charset="0"/>
            </a:rPr>
            <a:t>в</a:t>
          </a:r>
          <a:r>
            <a:rPr lang="ru-RU" sz="16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>
              <a:latin typeface="Times New Roman" pitchFamily="18" charset="0"/>
              <a:cs typeface="Times New Roman" pitchFamily="18" charset="0"/>
            </a:rPr>
            <a:t>тыс.рублей</a:t>
          </a:r>
        </a:p>
      </cdr:txBody>
    </cdr:sp>
  </cdr:relSizeAnchor>
  <cdr:relSizeAnchor xmlns:cdr="http://schemas.openxmlformats.org/drawingml/2006/chartDrawing">
    <cdr:from>
      <cdr:x>0.21251</cdr:x>
      <cdr:y>0.38042</cdr:y>
    </cdr:from>
    <cdr:to>
      <cdr:x>0.32362</cdr:x>
      <cdr:y>0.59045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1748880" y="165618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0.20376</cdr:x>
      <cdr:y>0.43003</cdr:y>
    </cdr:from>
    <cdr:to>
      <cdr:x>0.35251</cdr:x>
      <cdr:y>0.64007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1676872" y="1872208"/>
          <a:ext cx="1224136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000" b="1" dirty="0">
              <a:latin typeface="Times New Roman" pitchFamily="18" charset="0"/>
              <a:cs typeface="Times New Roman" pitchFamily="18" charset="0"/>
            </a:rPr>
            <a:t>1207751,2</a:t>
          </a:r>
        </a:p>
      </cdr:txBody>
    </cdr:sp>
  </cdr:relSizeAnchor>
  <cdr:relSizeAnchor xmlns:cdr="http://schemas.openxmlformats.org/drawingml/2006/chartDrawing">
    <cdr:from>
      <cdr:x>0.38674</cdr:x>
      <cdr:y>0.34734</cdr:y>
    </cdr:from>
    <cdr:to>
      <cdr:x>0.49785</cdr:x>
      <cdr:y>0.55737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3182677" y="151216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000" b="1" dirty="0">
              <a:latin typeface="Times New Roman" pitchFamily="18" charset="0"/>
              <a:cs typeface="Times New Roman" pitchFamily="18" charset="0"/>
            </a:rPr>
            <a:t>1225574,3</a:t>
          </a:r>
        </a:p>
      </cdr:txBody>
    </cdr:sp>
  </cdr:relSizeAnchor>
  <cdr:relSizeAnchor xmlns:cdr="http://schemas.openxmlformats.org/drawingml/2006/chartDrawing">
    <cdr:from>
      <cdr:x>0.57126</cdr:x>
      <cdr:y>0.51273</cdr:y>
    </cdr:from>
    <cdr:to>
      <cdr:x>0.68237</cdr:x>
      <cdr:y>0.72277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701208" y="223224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000" b="1" dirty="0">
              <a:latin typeface="Times New Roman" pitchFamily="18" charset="0"/>
              <a:cs typeface="Times New Roman" pitchFamily="18" charset="0"/>
            </a:rPr>
            <a:t>1162394,8</a:t>
          </a:r>
        </a:p>
      </cdr:txBody>
    </cdr:sp>
  </cdr:relSizeAnchor>
  <cdr:relSizeAnchor xmlns:cdr="http://schemas.openxmlformats.org/drawingml/2006/chartDrawing">
    <cdr:from>
      <cdr:x>0.76375</cdr:x>
      <cdr:y>0.61197</cdr:y>
    </cdr:from>
    <cdr:to>
      <cdr:x>0.87486</cdr:x>
      <cdr:y>0.822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6285384" y="266429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000" b="1" dirty="0">
              <a:latin typeface="Times New Roman" pitchFamily="18" charset="0"/>
              <a:cs typeface="Times New Roman" pitchFamily="18" charset="0"/>
            </a:rPr>
            <a:t>1134219,7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0.46063</cdr:x>
      <cdr:y>0.25</cdr:y>
    </cdr:from>
    <cdr:to>
      <cdr:x>0.54902</cdr:x>
      <cdr:y>0.697</cdr:y>
    </cdr:to>
    <cdr:sp macro="" textlink="">
      <cdr:nvSpPr>
        <cdr:cNvPr id="2" name="Стрелка вверх 1"/>
        <cdr:cNvSpPr/>
      </cdr:nvSpPr>
      <cdr:spPr bwMode="auto">
        <a:xfrm xmlns:a="http://schemas.openxmlformats.org/drawingml/2006/main">
          <a:off x="4211960" y="792088"/>
          <a:ext cx="808238" cy="1416253"/>
        </a:xfrm>
        <a:prstGeom xmlns:a="http://schemas.openxmlformats.org/drawingml/2006/main" prst="upArrow">
          <a:avLst/>
        </a:prstGeom>
        <a:ln xmlns:a="http://schemas.openxmlformats.org/drawingml/2006/main">
          <a:headEnd/>
          <a:tailEnd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none" anchor="ctr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r>
            <a:rPr lang="ru-RU" sz="2000" b="1" dirty="0">
              <a:latin typeface="Times New Roman" pitchFamily="18" charset="0"/>
              <a:cs typeface="Times New Roman" pitchFamily="18" charset="0"/>
            </a:rPr>
            <a:t>8,1%</a:t>
          </a:r>
        </a:p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675618-21B9-471F-8E10-7B0EEF4824B1}" type="datetimeFigureOut">
              <a:rPr lang="ru-RU" smtClean="0"/>
              <a:pPr/>
              <a:t>15.07.2021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6C0C2E-3E9F-4D1D-BAE1-60D8D60193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305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6C0C2E-3E9F-4D1D-BAE1-60D8D60193EA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919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6C0C2E-3E9F-4D1D-BAE1-60D8D60193EA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517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15.07.2021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15.07.2021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15.07.2021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15.07.2021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ongushAN\Desktop\Герб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51588"/>
            <a:ext cx="1216025" cy="144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Заголовок 4"/>
          <p:cNvSpPr>
            <a:spLocks noGrp="1" noChangeArrowheads="1"/>
          </p:cNvSpPr>
          <p:nvPr>
            <p:ph type="ctrTitle"/>
          </p:nvPr>
        </p:nvSpPr>
        <p:spPr>
          <a:xfrm>
            <a:off x="837653" y="1704975"/>
            <a:ext cx="7771904" cy="769441"/>
          </a:xfrm>
        </p:spPr>
        <p:txBody>
          <a:bodyPr wrap="square">
            <a:spAutoFit/>
          </a:bodyPr>
          <a:lstStyle/>
          <a:p>
            <a:r>
              <a:rPr lang="ru-RU" altLang="ru-RU" sz="2200" b="1" dirty="0">
                <a:latin typeface="Times New Roman" pitchFamily="18" charset="0"/>
                <a:cs typeface="Times New Roman" pitchFamily="18" charset="0"/>
              </a:rPr>
              <a:t>Администрация муниципального района «Кызылский кожуун» Республики Тыва</a:t>
            </a: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907181" y="2708920"/>
            <a:ext cx="7632848" cy="4167295"/>
          </a:xfrm>
          <a:ln>
            <a:miter lim="800000"/>
            <a:headEnd/>
            <a:tailEnd/>
          </a:ln>
          <a:extLst/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проекте </a:t>
            </a:r>
            <a:r>
              <a:rPr lang="ru-RU" sz="32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кожуунного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бюджета муниципального района </a:t>
            </a:r>
          </a:p>
          <a:p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2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Кызылский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кожуун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Республики Тыва на 2020 год и на плановый период 2021 и 2022 годов</a:t>
            </a:r>
          </a:p>
          <a:p>
            <a:endParaRPr lang="ru-RU" sz="32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6000" b="1" dirty="0">
              <a:ln w="11430"/>
              <a:solidFill>
                <a:schemeClr val="bg2">
                  <a:lumMod val="1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40433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907481" y="1386967"/>
            <a:ext cx="5472608" cy="720725"/>
          </a:xfrm>
          <a:prstGeom prst="roundRect">
            <a:avLst/>
          </a:prstGeom>
          <a:gradFill flip="none" rotWithShape="1">
            <a:gsLst>
              <a:gs pos="0">
                <a:srgbClr val="FFCCCC"/>
              </a:gs>
              <a:gs pos="50000">
                <a:srgbClr val="FFFFCC"/>
              </a:gs>
              <a:gs pos="100000">
                <a:srgbClr val="FFCCCC"/>
              </a:gs>
            </a:gsLst>
            <a:lin ang="13500000" scaled="1"/>
            <a:tileRect/>
          </a:gra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Социальная политика</a:t>
            </a:r>
          </a:p>
        </p:txBody>
      </p:sp>
      <p:sp>
        <p:nvSpPr>
          <p:cNvPr id="4" name="Овал 3"/>
          <p:cNvSpPr/>
          <p:nvPr/>
        </p:nvSpPr>
        <p:spPr>
          <a:xfrm>
            <a:off x="84138" y="2702545"/>
            <a:ext cx="2160587" cy="1223963"/>
          </a:xfrm>
          <a:prstGeom prst="ellipse">
            <a:avLst/>
          </a:prstGeom>
          <a:gradFill>
            <a:gsLst>
              <a:gs pos="0">
                <a:srgbClr val="FFCCCC"/>
              </a:gs>
              <a:gs pos="50000">
                <a:srgbClr val="FFFFCC"/>
              </a:gs>
              <a:gs pos="100000">
                <a:srgbClr val="FFCCCC"/>
              </a:gs>
            </a:gsLst>
            <a:lin ang="13500000" scaled="1"/>
          </a:gra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Пенсионное обеспечение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0,4 %</a:t>
            </a:r>
          </a:p>
        </p:txBody>
      </p:sp>
      <p:sp>
        <p:nvSpPr>
          <p:cNvPr id="5" name="Овал 4"/>
          <p:cNvSpPr/>
          <p:nvPr/>
        </p:nvSpPr>
        <p:spPr>
          <a:xfrm>
            <a:off x="2570622" y="2852936"/>
            <a:ext cx="2160588" cy="1223962"/>
          </a:xfrm>
          <a:prstGeom prst="ellipse">
            <a:avLst/>
          </a:prstGeom>
          <a:gradFill>
            <a:gsLst>
              <a:gs pos="0">
                <a:srgbClr val="FFCCCC"/>
              </a:gs>
              <a:gs pos="50000">
                <a:srgbClr val="FFFFCC"/>
              </a:gs>
              <a:gs pos="100000">
                <a:srgbClr val="FFCCCC"/>
              </a:gs>
            </a:gsLst>
            <a:lin ang="13500000" scaled="1"/>
          </a:gra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Социальное обеспечение населения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  <a:cs typeface="Times New Roman" panose="02020603050405020304" pitchFamily="18" charset="0"/>
              </a:rPr>
              <a:t>21,8 %</a:t>
            </a:r>
          </a:p>
        </p:txBody>
      </p:sp>
      <p:sp>
        <p:nvSpPr>
          <p:cNvPr id="6" name="Овал 5"/>
          <p:cNvSpPr/>
          <p:nvPr/>
        </p:nvSpPr>
        <p:spPr>
          <a:xfrm>
            <a:off x="5148064" y="3726820"/>
            <a:ext cx="2520280" cy="1646396"/>
          </a:xfrm>
          <a:prstGeom prst="ellipse">
            <a:avLst/>
          </a:prstGeom>
          <a:gradFill>
            <a:gsLst>
              <a:gs pos="0">
                <a:srgbClr val="FFCCCC"/>
              </a:gs>
              <a:gs pos="50000">
                <a:srgbClr val="FFFFCC"/>
              </a:gs>
              <a:gs pos="100000">
                <a:srgbClr val="FFCCCC"/>
              </a:gs>
            </a:gsLst>
            <a:lin ang="13500000" scaled="1"/>
          </a:gra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Другие вопросы в области социальной политики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3,7 %</a:t>
            </a:r>
          </a:p>
        </p:txBody>
      </p:sp>
      <p:sp>
        <p:nvSpPr>
          <p:cNvPr id="7" name="Овал 6"/>
          <p:cNvSpPr/>
          <p:nvPr/>
        </p:nvSpPr>
        <p:spPr>
          <a:xfrm>
            <a:off x="7380089" y="3068638"/>
            <a:ext cx="1656408" cy="1481380"/>
          </a:xfrm>
          <a:prstGeom prst="ellipse">
            <a:avLst/>
          </a:prstGeom>
          <a:gradFill>
            <a:gsLst>
              <a:gs pos="0">
                <a:srgbClr val="FFCCCC"/>
              </a:gs>
              <a:gs pos="50000">
                <a:srgbClr val="FFFFCC"/>
              </a:gs>
              <a:gs pos="100000">
                <a:srgbClr val="FFCCCC"/>
              </a:gs>
            </a:gsLst>
            <a:lin ang="13500000" scaled="1"/>
          </a:gra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Охрана семьи и детства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74,1 %</a:t>
            </a:r>
          </a:p>
        </p:txBody>
      </p:sp>
      <p:cxnSp>
        <p:nvCxnSpPr>
          <p:cNvPr id="9" name="Прямая со стрелкой 8"/>
          <p:cNvCxnSpPr>
            <a:stCxn id="3" idx="2"/>
            <a:endCxn id="4" idx="0"/>
          </p:cNvCxnSpPr>
          <p:nvPr/>
        </p:nvCxnSpPr>
        <p:spPr>
          <a:xfrm flipH="1">
            <a:off x="1164432" y="2107692"/>
            <a:ext cx="3479353" cy="594853"/>
          </a:xfrm>
          <a:prstGeom prst="straightConnector1">
            <a:avLst/>
          </a:prstGeom>
          <a:ln w="2222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3" idx="2"/>
            <a:endCxn id="5" idx="0"/>
          </p:cNvCxnSpPr>
          <p:nvPr/>
        </p:nvCxnSpPr>
        <p:spPr>
          <a:xfrm flipH="1">
            <a:off x="3650916" y="2107692"/>
            <a:ext cx="992869" cy="745244"/>
          </a:xfrm>
          <a:prstGeom prst="straightConnector1">
            <a:avLst/>
          </a:prstGeom>
          <a:ln w="2222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3" idx="2"/>
            <a:endCxn id="7" idx="0"/>
          </p:cNvCxnSpPr>
          <p:nvPr/>
        </p:nvCxnSpPr>
        <p:spPr>
          <a:xfrm>
            <a:off x="4643785" y="2107692"/>
            <a:ext cx="3564508" cy="960946"/>
          </a:xfrm>
          <a:prstGeom prst="straightConnector1">
            <a:avLst/>
          </a:prstGeom>
          <a:ln w="2222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3" idx="2"/>
            <a:endCxn id="6" idx="0"/>
          </p:cNvCxnSpPr>
          <p:nvPr/>
        </p:nvCxnSpPr>
        <p:spPr>
          <a:xfrm>
            <a:off x="4643785" y="2107692"/>
            <a:ext cx="1764419" cy="1619128"/>
          </a:xfrm>
          <a:prstGeom prst="straightConnector1">
            <a:avLst/>
          </a:prstGeom>
          <a:ln w="2222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08809B-D4A0-4B9E-ABE9-95D8608660D5}" type="slidenum">
              <a:rPr lang="ru-RU"/>
              <a:pPr>
                <a:defRPr/>
              </a:pPr>
              <a:t>10</a:t>
            </a:fld>
            <a:endParaRPr lang="ru-RU" dirty="0"/>
          </a:p>
        </p:txBody>
      </p:sp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7622524"/>
              </p:ext>
            </p:extLst>
          </p:nvPr>
        </p:nvGraphicFramePr>
        <p:xfrm>
          <a:off x="-1" y="4076898"/>
          <a:ext cx="5292081" cy="2592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5374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3" y="4976871"/>
            <a:ext cx="563774" cy="989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5" name="TextBox 15"/>
          <p:cNvSpPr txBox="1">
            <a:spLocks noChangeArrowheads="1"/>
          </p:cNvSpPr>
          <p:nvPr/>
        </p:nvSpPr>
        <p:spPr bwMode="auto">
          <a:xfrm>
            <a:off x="2699793" y="5566755"/>
            <a:ext cx="6849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4%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0451" y="116632"/>
            <a:ext cx="9033549" cy="132343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Расходы бюджета на социальную политику в 2020 г</a:t>
            </a:r>
          </a:p>
        </p:txBody>
      </p:sp>
    </p:spTree>
    <p:extLst>
      <p:ext uri="{BB962C8B-B14F-4D97-AF65-F5344CB8AC3E}">
        <p14:creationId xmlns:p14="http://schemas.microsoft.com/office/powerpoint/2010/main" val="4106067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43372"/>
              </p:ext>
            </p:extLst>
          </p:nvPr>
        </p:nvGraphicFramePr>
        <p:xfrm>
          <a:off x="0" y="1556792"/>
          <a:ext cx="9144000" cy="3015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0" y="4365104"/>
            <a:ext cx="9396536" cy="24468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Увеличение тарифов для организаций коммунального комплекса: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  <a:defRPr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на электрическую энергию – 9,0 % 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с 01 июля 2020 года;</a:t>
            </a:r>
          </a:p>
          <a:p>
            <a:pPr marL="285750" indent="-285750">
              <a:buFontTx/>
              <a:buChar char="-"/>
              <a:defRPr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на тепловую энергию – 4,0 % 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с 01 июля 2020 года;</a:t>
            </a:r>
          </a:p>
          <a:p>
            <a:pPr marL="285750" indent="-285750">
              <a:buFontTx/>
              <a:buChar char="-"/>
              <a:defRPr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на водоснабжение (водоотводение) – 4 % 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с 01 июля 2020 года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>
              <a:buFontTx/>
              <a:buChar char="-"/>
              <a:defRPr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на обращение с твердыми и жидкими бытовыми отходами – 4,0 % с 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01 июля 2020 года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>
              <a:buFontTx/>
              <a:buChar char="-"/>
              <a:defRPr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уголь – 4,25 % 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с 01 января 2020 года, прогнозная цена 1 тонны угля – 2871 рублей ( с НДС)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6103" y="142852"/>
            <a:ext cx="82809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Расходы на оплату коммунальных услуг, закупку и доставку угля для учреждений бюджетной сферы</a:t>
            </a:r>
          </a:p>
        </p:txBody>
      </p:sp>
    </p:spTree>
    <p:extLst>
      <p:ext uri="{BB962C8B-B14F-4D97-AF65-F5344CB8AC3E}">
        <p14:creationId xmlns:p14="http://schemas.microsoft.com/office/powerpoint/2010/main" val="3027122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106031094"/>
              </p:ext>
            </p:extLst>
          </p:nvPr>
        </p:nvGraphicFramePr>
        <p:xfrm>
          <a:off x="-108520" y="1844824"/>
          <a:ext cx="9252520" cy="5013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1560" y="404663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3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Расходы кожуунного бюджета по основным направлениям в 2020 г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075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5018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2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36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6741">
                <a:tc gridSpan="4"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176"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2017 год </a:t>
                      </a:r>
                    </a:p>
                    <a:p>
                      <a:pPr algn="ctr"/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(тыс.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руб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2018 год </a:t>
                      </a:r>
                    </a:p>
                    <a:p>
                      <a:pPr algn="ctr"/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(тыс.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руб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2019 год (тыс.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руб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815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2824.95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2824.95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2898.35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873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65.26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65.26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65.26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176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30.00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30.00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30.00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873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Дорожное хозяйство(дорожные фонды)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115.70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115.70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115.70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815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Жилищно – коммунальное хозяйство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423.70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423.7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423.70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815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26.200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26.20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26.20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815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Культура, кинематография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2389.20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2411.10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2544.90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815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Спорт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25.00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25.00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25.00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40176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Эффективное управление муниципальным имуществом и земельными ресурсами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252.70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252.70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252.70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31806" name="Picture 12" descr="C:\Users\MongushAN\Pictures\9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92175"/>
            <a:ext cx="9144000" cy="893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1763713" y="4581525"/>
            <a:ext cx="637222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Wingdings 2" pitchFamily="18" charset="2"/>
              <a:buNone/>
              <a:defRPr/>
            </a:pPr>
            <a:r>
              <a:rPr lang="ru-RU" sz="4400" b="1" dirty="0">
                <a:latin typeface="Segoe Script" pitchFamily="34" charset="0"/>
                <a:cs typeface="+mn-cs"/>
              </a:rPr>
              <a:t>Благодарим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369855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-22225"/>
            <a:ext cx="5302250" cy="44450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4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pic>
        <p:nvPicPr>
          <p:cNvPr id="410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89495"/>
            <a:ext cx="3312294" cy="3895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1189494"/>
            <a:ext cx="3456880" cy="3823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Стрелка вниз 19"/>
          <p:cNvSpPr/>
          <p:nvPr/>
        </p:nvSpPr>
        <p:spPr>
          <a:xfrm>
            <a:off x="1722220" y="1418801"/>
            <a:ext cx="631825" cy="685800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04" name="Стрелка вниз 19"/>
          <p:cNvSpPr>
            <a:spLocks noChangeArrowheads="1"/>
          </p:cNvSpPr>
          <p:nvPr/>
        </p:nvSpPr>
        <p:spPr bwMode="auto">
          <a:xfrm rot="10800000">
            <a:off x="6847334" y="1399278"/>
            <a:ext cx="633412" cy="685800"/>
          </a:xfrm>
          <a:prstGeom prst="downArrow">
            <a:avLst>
              <a:gd name="adj1" fmla="val 50000"/>
              <a:gd name="adj2" fmla="val 49970"/>
            </a:avLst>
          </a:prstGeom>
          <a:solidFill>
            <a:srgbClr val="0070C0"/>
          </a:solidFill>
          <a:ln w="25400" algn="ctr">
            <a:solidFill>
              <a:srgbClr val="6B859A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/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9225" name="Прямоугольник 25"/>
          <p:cNvSpPr>
            <a:spLocks noChangeArrowheads="1"/>
          </p:cNvSpPr>
          <p:nvPr/>
        </p:nvSpPr>
        <p:spPr bwMode="auto">
          <a:xfrm>
            <a:off x="179512" y="5229200"/>
            <a:ext cx="4104455" cy="138499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Доходы бюджета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-поступающие в бюджет денежные средства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721660" y="5229200"/>
            <a:ext cx="4314836" cy="1246495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b="1" u="sng" dirty="0">
                <a:latin typeface="Times New Roman" pitchFamily="18" charset="0"/>
                <a:cs typeface="Times New Roman" pitchFamily="18" charset="0"/>
              </a:rPr>
              <a:t>Расходы бюджета </a:t>
            </a:r>
            <a:r>
              <a:rPr lang="ru-RU" sz="2500" b="1" dirty="0">
                <a:latin typeface="Times New Roman" pitchFamily="18" charset="0"/>
                <a:cs typeface="Times New Roman" pitchFamily="18" charset="0"/>
              </a:rPr>
              <a:t>-выплачиваемые из бюджета денежные средства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8" name="TextBox 3"/>
          <p:cNvSpPr txBox="1">
            <a:spLocks noChangeArrowheads="1"/>
          </p:cNvSpPr>
          <p:nvPr/>
        </p:nvSpPr>
        <p:spPr bwMode="auto">
          <a:xfrm>
            <a:off x="1606959" y="3706812"/>
            <a:ext cx="10334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2000" b="1" i="1" dirty="0">
                <a:latin typeface="Times New Roman" pitchFamily="18" charset="0"/>
                <a:cs typeface="Times New Roman" pitchFamily="18" charset="0"/>
              </a:rPr>
              <a:t>Доходы</a:t>
            </a:r>
          </a:p>
        </p:txBody>
      </p:sp>
      <p:sp>
        <p:nvSpPr>
          <p:cNvPr id="4109" name="TextBox 5"/>
          <p:cNvSpPr txBox="1">
            <a:spLocks noChangeArrowheads="1"/>
          </p:cNvSpPr>
          <p:nvPr/>
        </p:nvSpPr>
        <p:spPr bwMode="auto">
          <a:xfrm>
            <a:off x="6781518" y="3706812"/>
            <a:ext cx="1139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2000" b="1" i="1" dirty="0">
                <a:latin typeface="Times New Roman" pitchFamily="18" charset="0"/>
                <a:cs typeface="Times New Roman" pitchFamily="18" charset="0"/>
              </a:rPr>
              <a:t>Расходы</a:t>
            </a:r>
          </a:p>
        </p:txBody>
      </p:sp>
      <p:pic>
        <p:nvPicPr>
          <p:cNvPr id="4111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2349499"/>
            <a:ext cx="1594720" cy="231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404664"/>
            <a:ext cx="90364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Кожуунный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бюджет муниципального района «Кызылский кожуун» Республики Тыва на 2020 год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92585" y="4106862"/>
            <a:ext cx="2671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1219642,6 тыс.руб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28824" y="4206279"/>
            <a:ext cx="2645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1225574,3 тыс.руб</a:t>
            </a:r>
          </a:p>
        </p:txBody>
      </p:sp>
    </p:spTree>
    <p:extLst>
      <p:ext uri="{BB962C8B-B14F-4D97-AF65-F5344CB8AC3E}">
        <p14:creationId xmlns:p14="http://schemas.microsoft.com/office/powerpoint/2010/main" val="1050622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6" descr="\\volobuev\11\бюд_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52736"/>
            <a:ext cx="8856984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515938" y="300038"/>
            <a:ext cx="78867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altLang="ru-RU" sz="3600" b="1">
                <a:solidFill>
                  <a:srgbClr val="FF0000"/>
                </a:solidFill>
                <a:latin typeface="Times New Roman" pitchFamily="18" charset="0"/>
              </a:rPr>
              <a:t>Что такое доходы?</a:t>
            </a:r>
          </a:p>
        </p:txBody>
      </p:sp>
      <p:sp>
        <p:nvSpPr>
          <p:cNvPr id="7172" name="Содержимое 1"/>
          <p:cNvSpPr txBox="1">
            <a:spLocks/>
          </p:cNvSpPr>
          <p:nvPr/>
        </p:nvSpPr>
        <p:spPr bwMode="auto">
          <a:xfrm>
            <a:off x="-108520" y="4692650"/>
            <a:ext cx="9361040" cy="123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indent="-342900" algn="ctr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ru-RU" altLang="ru-RU" sz="2400" b="1" dirty="0">
                <a:latin typeface="Times New Roman" pitchFamily="18" charset="0"/>
              </a:rPr>
              <a:t>    		</a:t>
            </a:r>
            <a:r>
              <a:rPr lang="ru-RU" altLang="ru-RU" sz="2800" b="1" u="sng" dirty="0">
                <a:solidFill>
                  <a:schemeClr val="tx2"/>
                </a:solidFill>
                <a:latin typeface="Times New Roman" pitchFamily="18" charset="0"/>
              </a:rPr>
              <a:t>Доходы бюджета</a:t>
            </a:r>
            <a:r>
              <a:rPr lang="ru-RU" altLang="ru-RU" sz="2800" b="1" dirty="0">
                <a:solidFill>
                  <a:schemeClr val="tx2"/>
                </a:solidFill>
                <a:latin typeface="Times New Roman" pitchFamily="18" charset="0"/>
              </a:rPr>
              <a:t> - поступающие в бюджет денежные средства, за исключением средств, являющихся источниками финансирования дефицита бюджета.</a:t>
            </a:r>
            <a:endParaRPr lang="ru-RU" altLang="ru-RU" sz="2800" dirty="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198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79004" y="247019"/>
            <a:ext cx="8712967" cy="504825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Из чего складываются доходы бюджета?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042988" y="908050"/>
            <a:ext cx="6985000" cy="576263"/>
          </a:xfrm>
          <a:prstGeom prst="round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cs typeface="Times New Roman" panose="02020603050405020304" pitchFamily="18" charset="0"/>
              </a:rPr>
              <a:t>Доходы бюджета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55433" y="3542065"/>
            <a:ext cx="2520280" cy="3168352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Налоговые доходы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поступления от уплаты налогов, установленных Налоговым кодексом РФ (налог на доходы физических лиц, земельный налог, налог на имущество физических лиц, единый налог на вмененный доход и др.)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76601" y="3357562"/>
            <a:ext cx="2663824" cy="3500438"/>
          </a:xfrm>
          <a:prstGeom prst="round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Неналоговые доходы –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поступления от уплаты пошлин и сборов, установленных законодательством РФ (доходы от использования муниципальной собственности, доходы от платных услуг, средства самообложения граждан, иные неналоговые доходы)</a:t>
            </a:r>
            <a:endParaRPr lang="ru-RU" sz="16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372200" y="3542065"/>
            <a:ext cx="2376487" cy="3168352"/>
          </a:xfrm>
          <a:prstGeom prst="roundRect">
            <a:avLst/>
          </a:prstGeom>
          <a:solidFill>
            <a:srgbClr val="66CC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 поступления от других бюджетов бюджетной системы (межбюджетные трансферты), граждан и организаций (кроме налоговых и неналоговых доходов)</a:t>
            </a:r>
          </a:p>
        </p:txBody>
      </p:sp>
      <p:sp>
        <p:nvSpPr>
          <p:cNvPr id="14" name="Стрелка вниз 13"/>
          <p:cNvSpPr/>
          <p:nvPr/>
        </p:nvSpPr>
        <p:spPr>
          <a:xfrm>
            <a:off x="4178300" y="2924175"/>
            <a:ext cx="541338" cy="504825"/>
          </a:xfrm>
          <a:prstGeom prst="downArrow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2051050" y="2924175"/>
            <a:ext cx="539750" cy="504825"/>
          </a:xfrm>
          <a:prstGeom prst="downArrow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3276600" y="1557338"/>
            <a:ext cx="539750" cy="576262"/>
          </a:xfrm>
          <a:prstGeom prst="downArrow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77A505-EC86-4F62-9775-6C759FB0AF9B}" type="slidenum">
              <a:rPr lang="ru-RU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971600" y="2204864"/>
            <a:ext cx="5184575" cy="576064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Собственные доходы</a:t>
            </a:r>
          </a:p>
        </p:txBody>
      </p:sp>
      <p:sp>
        <p:nvSpPr>
          <p:cNvPr id="21" name="Стрелка вниз 20"/>
          <p:cNvSpPr/>
          <p:nvPr/>
        </p:nvSpPr>
        <p:spPr>
          <a:xfrm>
            <a:off x="7222648" y="1628775"/>
            <a:ext cx="539750" cy="1800225"/>
          </a:xfrm>
          <a:prstGeom prst="downArrow">
            <a:avLst/>
          </a:prstGeom>
          <a:solidFill>
            <a:srgbClr val="66CC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11560" y="908050"/>
            <a:ext cx="7992690" cy="57626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Доходы бюджета</a:t>
            </a:r>
          </a:p>
        </p:txBody>
      </p:sp>
    </p:spTree>
    <p:extLst>
      <p:ext uri="{BB962C8B-B14F-4D97-AF65-F5344CB8AC3E}">
        <p14:creationId xmlns:p14="http://schemas.microsoft.com/office/powerpoint/2010/main" val="3304972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71F73-384A-4340-AF01-8DE5C8070860}" type="slidenum">
              <a:rPr lang="ru-RU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  <a:prstGeom prst="roundRect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2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Структура собственных доходов кожуунного бюджета в 2020 году</a:t>
            </a: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67544" y="1268760"/>
          <a:ext cx="8229599" cy="5286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2304645"/>
              </p:ext>
            </p:extLst>
          </p:nvPr>
        </p:nvGraphicFramePr>
        <p:xfrm>
          <a:off x="251520" y="1052736"/>
          <a:ext cx="8496944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24781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28AD45-B431-48A2-8D32-9739E98961E7}" type="slidenum">
              <a:rPr lang="ru-RU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7" name="Заголовок 4"/>
          <p:cNvSpPr>
            <a:spLocks noGrp="1"/>
          </p:cNvSpPr>
          <p:nvPr>
            <p:ph type="title"/>
          </p:nvPr>
        </p:nvSpPr>
        <p:spPr>
          <a:xfrm>
            <a:off x="107504" y="188640"/>
            <a:ext cx="8928992" cy="1584176"/>
          </a:xfrm>
          <a:prstGeom prst="roundRect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Безвозмездные поступления в бюджет муниципального района «Кызылский кожуун» в 2020 году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0943248"/>
              </p:ext>
            </p:extLst>
          </p:nvPr>
        </p:nvGraphicFramePr>
        <p:xfrm>
          <a:off x="0" y="1772816"/>
          <a:ext cx="914400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8313" y="6453188"/>
            <a:ext cx="8218487" cy="215900"/>
          </a:xfrm>
        </p:spPr>
        <p:txBody>
          <a:bodyPr>
            <a:normAutofit fontScale="325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ru-RU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648895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431539" y="1124744"/>
            <a:ext cx="8388933" cy="800799"/>
          </a:xfrm>
          <a:prstGeom prst="round2DiagRect">
            <a:avLst/>
          </a:prstGeom>
          <a:gradFill flip="none" rotWithShape="1">
            <a:gsLst>
              <a:gs pos="15000">
                <a:srgbClr val="FF9999"/>
              </a:gs>
              <a:gs pos="28000">
                <a:srgbClr val="FFCC99"/>
              </a:gs>
              <a:gs pos="48000">
                <a:srgbClr val="FFCCCC"/>
              </a:gs>
              <a:gs pos="70000">
                <a:srgbClr val="FFFFCC"/>
              </a:gs>
              <a:gs pos="91000">
                <a:srgbClr val="FF9999"/>
              </a:gs>
            </a:gsLst>
            <a:lin ang="2700000" scaled="1"/>
            <a:tileRect/>
          </a:gradFill>
          <a:ln>
            <a:solidFill>
              <a:srgbClr val="FF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79512" y="188640"/>
            <a:ext cx="8856983" cy="719410"/>
          </a:xfrm>
          <a:prstGeom prst="roundRect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Как распределяются расходы бюджета?</a:t>
            </a:r>
          </a:p>
        </p:txBody>
      </p:sp>
      <p:sp>
        <p:nvSpPr>
          <p:cNvPr id="11270" name="TextBox 4"/>
          <p:cNvSpPr txBox="1">
            <a:spLocks noChangeArrowheads="1"/>
          </p:cNvSpPr>
          <p:nvPr/>
        </p:nvSpPr>
        <p:spPr bwMode="auto">
          <a:xfrm>
            <a:off x="480266" y="1233488"/>
            <a:ext cx="834020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/>
            <a:r>
              <a:rPr lang="ru-RU" altLang="ru-RU" sz="1600" b="1" i="1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altLang="ru-RU" sz="1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Расходы бюджета 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– выплачиваемые из бюджета денежные средства, за исключением средств, являющихся источниками финансирования дефицита бюджета</a:t>
            </a:r>
            <a:endParaRPr lang="ru-RU" altLang="ru-RU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051721" y="2133600"/>
            <a:ext cx="4608512" cy="935038"/>
          </a:xfrm>
          <a:prstGeom prst="roundRect">
            <a:avLst/>
          </a:prstGeom>
          <a:gradFill flip="none" rotWithShape="1">
            <a:gsLst>
              <a:gs pos="61000">
                <a:srgbClr val="FFFF66"/>
              </a:gs>
              <a:gs pos="0">
                <a:srgbClr val="00FF00"/>
              </a:gs>
              <a:gs pos="11000">
                <a:srgbClr val="90FF3A"/>
              </a:gs>
              <a:gs pos="100000">
                <a:srgbClr val="99FFCC"/>
              </a:gs>
              <a:gs pos="100000">
                <a:srgbClr val="00FF00"/>
              </a:gs>
              <a:gs pos="100000">
                <a:schemeClr val="accent1">
                  <a:tint val="44500"/>
                  <a:satMod val="160000"/>
                </a:schemeClr>
              </a:gs>
              <a:gs pos="100000">
                <a:srgbClr val="00FF00"/>
              </a:gs>
            </a:gsLst>
            <a:lin ang="135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РАСХОДЫ БЮДЖЕТА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распределены по</a:t>
            </a:r>
            <a:r>
              <a:rPr lang="ru-RU" sz="1400" b="1" dirty="0">
                <a:solidFill>
                  <a:srgbClr val="C00000"/>
                </a:solidFill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" name="Овал 7"/>
          <p:cNvSpPr/>
          <p:nvPr/>
        </p:nvSpPr>
        <p:spPr>
          <a:xfrm>
            <a:off x="480266" y="3497490"/>
            <a:ext cx="2433034" cy="1659702"/>
          </a:xfrm>
          <a:prstGeom prst="ellipse">
            <a:avLst/>
          </a:prstGeom>
          <a:solidFill>
            <a:srgbClr val="FFFF99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14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разделам бюджетной классификации</a:t>
            </a:r>
          </a:p>
        </p:txBody>
      </p:sp>
      <p:sp>
        <p:nvSpPr>
          <p:cNvPr id="9" name="Овал 8"/>
          <p:cNvSpPr/>
          <p:nvPr/>
        </p:nvSpPr>
        <p:spPr>
          <a:xfrm>
            <a:off x="6372200" y="3539282"/>
            <a:ext cx="2448272" cy="1617910"/>
          </a:xfrm>
          <a:prstGeom prst="ellipse">
            <a:avLst/>
          </a:prstGeom>
          <a:solidFill>
            <a:srgbClr val="FFCCFF"/>
          </a:solidFill>
          <a:ln>
            <a:solidFill>
              <a:srgbClr val="FF99F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rgbClr val="FF0000"/>
                </a:solidFill>
                <a:cs typeface="Times New Roman" pitchFamily="18" charset="0"/>
              </a:rPr>
              <a:t>15</a:t>
            </a:r>
          </a:p>
          <a:p>
            <a:pPr algn="ctr">
              <a:defRPr/>
            </a:pPr>
            <a:r>
              <a:rPr lang="ru-RU" sz="2000" dirty="0">
                <a:solidFill>
                  <a:srgbClr val="0000FF"/>
                </a:solidFill>
                <a:cs typeface="Times New Roman" pitchFamily="18" charset="0"/>
              </a:rPr>
              <a:t>муниципальным программам</a:t>
            </a:r>
          </a:p>
        </p:txBody>
      </p:sp>
      <p:sp>
        <p:nvSpPr>
          <p:cNvPr id="10" name="Овал 9"/>
          <p:cNvSpPr/>
          <p:nvPr/>
        </p:nvSpPr>
        <p:spPr>
          <a:xfrm>
            <a:off x="3347864" y="3640622"/>
            <a:ext cx="2819574" cy="1516570"/>
          </a:xfrm>
          <a:prstGeom prst="ellipse">
            <a:avLst/>
          </a:prstGeom>
          <a:solidFill>
            <a:srgbClr val="CCFFFF"/>
          </a:solidFill>
          <a:ln>
            <a:solidFill>
              <a:srgbClr val="66FFF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0000"/>
                </a:solidFill>
                <a:cs typeface="Times New Roman" panose="02020603050405020304" pitchFamily="18" charset="0"/>
              </a:rPr>
              <a:t>6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главным распорядителям</a:t>
            </a: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179513" y="5419522"/>
            <a:ext cx="8856982" cy="1321846"/>
          </a:xfrm>
          <a:prstGeom prst="round2DiagRect">
            <a:avLst/>
          </a:prstGeom>
          <a:gradFill flip="none" rotWithShape="1">
            <a:gsLst>
              <a:gs pos="15000">
                <a:srgbClr val="FF9999"/>
              </a:gs>
              <a:gs pos="28000">
                <a:srgbClr val="FFCC99"/>
              </a:gs>
              <a:gs pos="48000">
                <a:srgbClr val="FFCCCC"/>
              </a:gs>
              <a:gs pos="70000">
                <a:srgbClr val="FFFFCC"/>
              </a:gs>
              <a:gs pos="91000">
                <a:srgbClr val="FF9999"/>
              </a:gs>
            </a:gsLst>
            <a:lin ang="2700000" scaled="1"/>
            <a:tileRect/>
          </a:gradFill>
          <a:ln>
            <a:solidFill>
              <a:srgbClr val="FF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Основное отличие бюджета на очередной финансовый год и плановый период – это принятие </a:t>
            </a:r>
            <a:r>
              <a:rPr lang="ru-RU" sz="2000" b="1" dirty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программного бюджета.</a:t>
            </a:r>
            <a:r>
              <a:rPr lang="ru-RU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Программный принцип формирования бюджета направлен на повышение эффективности расходования бюджетных средств</a:t>
            </a:r>
            <a:r>
              <a:rPr lang="ru-RU" sz="1400" dirty="0">
                <a:solidFill>
                  <a:srgbClr val="0000FF"/>
                </a:solidFill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A6A662-9F58-4466-9453-20DE4AC2F606}" type="slidenum">
              <a:rPr lang="ru-RU"/>
              <a:pPr>
                <a:defRPr/>
              </a:pPr>
              <a:t>7</a:t>
            </a:fld>
            <a:endParaRPr lang="ru-RU" dirty="0"/>
          </a:p>
        </p:txBody>
      </p:sp>
      <p:sp>
        <p:nvSpPr>
          <p:cNvPr id="14" name="Нашивка 13"/>
          <p:cNvSpPr/>
          <p:nvPr/>
        </p:nvSpPr>
        <p:spPr>
          <a:xfrm rot="7053121">
            <a:off x="2294874" y="3255968"/>
            <a:ext cx="663919" cy="36036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Нашивка 14"/>
          <p:cNvSpPr/>
          <p:nvPr/>
        </p:nvSpPr>
        <p:spPr>
          <a:xfrm rot="5400000">
            <a:off x="4521810" y="3147052"/>
            <a:ext cx="451105" cy="36036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Нашивка 15"/>
          <p:cNvSpPr/>
          <p:nvPr/>
        </p:nvSpPr>
        <p:spPr>
          <a:xfrm rot="2968429">
            <a:off x="6281176" y="3250341"/>
            <a:ext cx="673346" cy="42378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036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4096847"/>
              </p:ext>
            </p:extLst>
          </p:nvPr>
        </p:nvGraphicFramePr>
        <p:xfrm>
          <a:off x="457200" y="1772816"/>
          <a:ext cx="836327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79512" y="188640"/>
            <a:ext cx="8784976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Расходы кожуунного бюджета муниципального района «Кызылский кожуун» Республики Тыва  на 2020 год и на плановый период 2021 и 2022 годов</a:t>
            </a:r>
          </a:p>
        </p:txBody>
      </p:sp>
      <p:cxnSp>
        <p:nvCxnSpPr>
          <p:cNvPr id="4" name="Прямая со стрелкой 3"/>
          <p:cNvCxnSpPr/>
          <p:nvPr/>
        </p:nvCxnSpPr>
        <p:spPr>
          <a:xfrm flipV="1">
            <a:off x="3275856" y="2924944"/>
            <a:ext cx="50405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4631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ъект 2"/>
          <p:cNvSpPr>
            <a:spLocks noGrp="1"/>
          </p:cNvSpPr>
          <p:nvPr>
            <p:ph idx="1"/>
          </p:nvPr>
        </p:nvSpPr>
        <p:spPr>
          <a:xfrm>
            <a:off x="0" y="2492896"/>
            <a:ext cx="9144000" cy="4365104"/>
          </a:xfrm>
          <a:solidFill>
            <a:schemeClr val="bg2"/>
          </a:solidFill>
        </p:spPr>
        <p:txBody>
          <a:bodyPr>
            <a:noAutofit/>
          </a:bodyPr>
          <a:lstStyle/>
          <a:p>
            <a:r>
              <a:rPr lang="ru-RU" altLang="ru-RU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Выполнение «майских» Указов Президента РФ;</a:t>
            </a:r>
          </a:p>
          <a:p>
            <a:r>
              <a:rPr lang="ru-RU" altLang="ru-RU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Выполнение всех социальных обязательств перед гражданами;</a:t>
            </a:r>
          </a:p>
          <a:p>
            <a:r>
              <a:rPr lang="ru-RU" altLang="ru-RU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Сокращение дефицита бюджета кожууна;</a:t>
            </a:r>
          </a:p>
          <a:p>
            <a:r>
              <a:rPr lang="ru-RU" altLang="ru-RU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Снижение долговой нагрузки бюджета;</a:t>
            </a:r>
          </a:p>
          <a:p>
            <a:r>
              <a:rPr lang="ru-RU" altLang="ru-RU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Выполнение поручений Главы РТ и реализация губернаторских проектов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971" y="116632"/>
            <a:ext cx="9036496" cy="237626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  <a:headEnd/>
            <a:tailEnd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wrap="none" spcCol="0" rtlCol="0" fromWordArt="0" forceAA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300" b="1" dirty="0">
                <a:latin typeface="Times New Roman" pitchFamily="18" charset="0"/>
                <a:cs typeface="Times New Roman" pitchFamily="18" charset="0"/>
              </a:rPr>
              <a:t>Основные приоритетные направления </a:t>
            </a:r>
            <a:br>
              <a:rPr lang="ru-RU" sz="23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300" b="1" dirty="0">
                <a:latin typeface="Times New Roman" pitchFamily="18" charset="0"/>
                <a:cs typeface="Times New Roman" pitchFamily="18" charset="0"/>
              </a:rPr>
              <a:t>для формирования объема и структуры расходов </a:t>
            </a:r>
            <a:br>
              <a:rPr lang="ru-RU" sz="23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300" b="1" dirty="0" err="1">
                <a:latin typeface="Times New Roman" pitchFamily="18" charset="0"/>
                <a:cs typeface="Times New Roman" pitchFamily="18" charset="0"/>
              </a:rPr>
              <a:t>кожуунного</a:t>
            </a:r>
            <a:r>
              <a:rPr lang="ru-RU" sz="2300" b="1" dirty="0">
                <a:latin typeface="Times New Roman" pitchFamily="18" charset="0"/>
                <a:cs typeface="Times New Roman" pitchFamily="18" charset="0"/>
              </a:rPr>
              <a:t> бюджета на 2020 год </a:t>
            </a:r>
            <a:br>
              <a:rPr lang="ru-RU" sz="23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300" b="1" dirty="0">
                <a:latin typeface="Times New Roman" pitchFamily="18" charset="0"/>
                <a:cs typeface="Times New Roman" pitchFamily="18" charset="0"/>
              </a:rPr>
              <a:t>и на плановый период 2021 и 2022 годов</a:t>
            </a:r>
          </a:p>
        </p:txBody>
      </p:sp>
    </p:spTree>
    <p:extLst>
      <p:ext uri="{BB962C8B-B14F-4D97-AF65-F5344CB8AC3E}">
        <p14:creationId xmlns:p14="http://schemas.microsoft.com/office/powerpoint/2010/main" val="38273041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327</TotalTime>
  <Words>660</Words>
  <Application>Microsoft Office PowerPoint</Application>
  <PresentationFormat>Экран (4:3)</PresentationFormat>
  <Paragraphs>147</Paragraphs>
  <Slides>13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2" baseType="lpstr">
      <vt:lpstr>Arial</vt:lpstr>
      <vt:lpstr>Calibri</vt:lpstr>
      <vt:lpstr>Candara</vt:lpstr>
      <vt:lpstr>Segoe Script</vt:lpstr>
      <vt:lpstr>Symbol</vt:lpstr>
      <vt:lpstr>Times New Roman</vt:lpstr>
      <vt:lpstr>Wingdings</vt:lpstr>
      <vt:lpstr>Wingdings 2</vt:lpstr>
      <vt:lpstr>Волна</vt:lpstr>
      <vt:lpstr>Администрация муниципального района «Кызылский кожуун» Республики Тыва</vt:lpstr>
      <vt:lpstr>0</vt:lpstr>
      <vt:lpstr>Презентация PowerPoint</vt:lpstr>
      <vt:lpstr>Презентация PowerPoint</vt:lpstr>
      <vt:lpstr>Структура собственных доходов кожуунного бюджета в 2020 году</vt:lpstr>
      <vt:lpstr>Безвозмездные поступления в бюджет муниципального района «Кызылский кожуун» в 2020 году</vt:lpstr>
      <vt:lpstr>Презентация PowerPoint</vt:lpstr>
      <vt:lpstr>Презентация PowerPoint</vt:lpstr>
      <vt:lpstr>Основные приоритетные направления  для формирования объема и структуры расходов  кожуунного бюджета на 2020 год  и на плановый период 2021 и 2022 годов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Администрация муниципального района «Кызылский кожуун» Республики Тыва</dc:title>
  <dc:creator>MongushAN</dc:creator>
  <cp:lastModifiedBy>Пользователь</cp:lastModifiedBy>
  <cp:revision>36</cp:revision>
  <cp:lastPrinted>2019-12-09T07:02:20Z</cp:lastPrinted>
  <dcterms:created xsi:type="dcterms:W3CDTF">2019-12-09T03:55:34Z</dcterms:created>
  <dcterms:modified xsi:type="dcterms:W3CDTF">2021-07-15T08:31:04Z</dcterms:modified>
</cp:coreProperties>
</file>