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256" r:id="rId2"/>
    <p:sldId id="260" r:id="rId3"/>
    <p:sldId id="259" r:id="rId4"/>
    <p:sldId id="258" r:id="rId5"/>
    <p:sldId id="262" r:id="rId6"/>
    <p:sldId id="307" r:id="rId7"/>
    <p:sldId id="263" r:id="rId8"/>
    <p:sldId id="264" r:id="rId9"/>
    <p:sldId id="265" r:id="rId10"/>
    <p:sldId id="270" r:id="rId11"/>
    <p:sldId id="308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9" y="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1;&#1072;&#1072;&#1061;&#1086;&#1086;&#1063;&#1044;\Documents\&#1052;&#1086;&#1080;%20&#1076;&#1086;&#1082;&#1091;&#1084;&#1077;&#1085;&#1090;&#1099;\&#1040;&#1081;&#1083;&#1072;&#1072;&#1085;&#1072;\&#1055;&#1088;&#1086;&#1077;&#1082;&#1090;%20&#1073;&#1102;&#1076;&#1078;&#1077;&#1090;&#1072;%202017&#1075;.%20&#1076;&#1086;&#1093;&#1086;&#1076;&#1099;\&#1050;&#1086;&#1087;&#1080;&#1103;%20&#1055;&#1088;&#1080;&#1083;-2017-10.12.15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NDARAM\Desktop\&#1053;&#1086;&#1074;&#1072;&#1103;%20&#1087;&#1072;&#1087;&#1082;&#1072;\&#1052;&#1086;&#1081;%20&#1088;&#1072;&#1073;&#1086;&#1095;&#1080;&#1081;%20&#1089;&#1090;&#1086;&#1083;\&#1054;&#1090;&#1095;&#1077;&#1090;&#1099;\&#1076;&#1080;&#1072;&#1075;&#1088;&#1072;&#1084;&#1084;&#1099;%20&#1076;&#1083;&#1103;%20&#1087;&#1086;&#1103;&#1089;&#1085;&#1080;&#1090;&#1077;&#1083;&#1100;&#1085;&#1086;&#1081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86;&#1090;&#1095;&#1077;&#1090;%20&#1088;&#1072;&#1089;&#108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86;&#1090;&#1095;&#1077;&#1090;%20&#1088;&#1072;&#1089;&#1087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819033631158799"/>
          <c:y val="0.24870547969266826"/>
          <c:w val="0.50797165898304164"/>
          <c:h val="0.74981667444533162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530741405380585"/>
          <c:y val="0.21729245183583601"/>
          <c:w val="0.51588830054664359"/>
          <c:h val="0.7804464033910764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0-A83D-4777-B37D-D0C301C22B25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83D-4777-B37D-D0C301C22B25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A83D-4777-B37D-D0C301C22B25}"/>
              </c:ext>
            </c:extLst>
          </c:dPt>
          <c:dPt>
            <c:idx val="7"/>
            <c:bubble3D val="0"/>
            <c:spPr>
              <a:solidFill>
                <a:srgbClr val="2E9A26"/>
              </a:solidFill>
            </c:spPr>
            <c:extLst>
              <c:ext xmlns:c16="http://schemas.microsoft.com/office/drawing/2014/chart" uri="{C3380CC4-5D6E-409C-BE32-E72D297353CC}">
                <c16:uniqueId val="{00000003-A83D-4777-B37D-D0C301C22B25}"/>
              </c:ext>
            </c:extLst>
          </c:dPt>
          <c:dLbls>
            <c:dLbl>
              <c:idx val="0"/>
              <c:layout>
                <c:manualLayout>
                  <c:x val="-0.15457522139724594"/>
                  <c:y val="-0.1153598348227348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НДФЛ
66,8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3D-4777-B37D-D0C301C22B25}"/>
                </c:ext>
              </c:extLst>
            </c:dLbl>
            <c:dLbl>
              <c:idx val="1"/>
              <c:layout>
                <c:manualLayout>
                  <c:x val="6.3442221109142353E-3"/>
                  <c:y val="8.1994801829530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Акцизы
2,4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3D-4777-B37D-D0C301C22B25}"/>
                </c:ext>
              </c:extLst>
            </c:dLbl>
            <c:dLbl>
              <c:idx val="2"/>
              <c:layout>
                <c:manualLayout>
                  <c:x val="-4.7091048263940539E-2"/>
                  <c:y val="9.185266582273335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ЕНВД
2,8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3D-4777-B37D-D0C301C22B25}"/>
                </c:ext>
              </c:extLst>
            </c:dLbl>
            <c:dLbl>
              <c:idx val="3"/>
              <c:layout>
                <c:manualLayout>
                  <c:x val="-0.10784247842518443"/>
                  <c:y val="6.700233620364566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Единый сельскохозяйственный налог 
0,5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3D-4777-B37D-D0C301C22B2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dirty="0"/>
                      <a:t>Патент
0,1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3D-4777-B37D-D0C301C22B25}"/>
                </c:ext>
              </c:extLst>
            </c:dLbl>
            <c:dLbl>
              <c:idx val="5"/>
              <c:layout>
                <c:manualLayout>
                  <c:x val="-0.14451007326869519"/>
                  <c:y val="-4.036484209109786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 на имущество организаций
9,9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3D-4777-B37D-D0C301C22B25}"/>
                </c:ext>
              </c:extLst>
            </c:dLbl>
            <c:dLbl>
              <c:idx val="6"/>
              <c:layout>
                <c:manualLayout>
                  <c:x val="-8.7672285471105824E-2"/>
                  <c:y val="1.220013112784025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Госпошлина
4,9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3D-4777-B37D-D0C301C22B25}"/>
                </c:ext>
              </c:extLst>
            </c:dLbl>
            <c:dLbl>
              <c:idx val="7"/>
              <c:layout>
                <c:manualLayout>
                  <c:x val="-4.248662813359725E-2"/>
                  <c:y val="-5.7603145816349059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Аренда земли
8,2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3D-4777-B37D-D0C301C22B25}"/>
                </c:ext>
              </c:extLst>
            </c:dLbl>
            <c:dLbl>
              <c:idx val="8"/>
              <c:layout>
                <c:manualLayout>
                  <c:x val="-0.17792932376628595"/>
                  <c:y val="-8.905817976406384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Аренда имущества
0,6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3D-4777-B37D-D0C301C22B25}"/>
                </c:ext>
              </c:extLst>
            </c:dLbl>
            <c:dLbl>
              <c:idx val="9"/>
              <c:layout>
                <c:manualLayout>
                  <c:x val="-3.0699272585531928E-2"/>
                  <c:y val="-9.485626953130564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</a:t>
                    </a:r>
                    <a:r>
                      <a:rPr lang="ru-RU" dirty="0" err="1"/>
                      <a:t>эксплуат.дорог</a:t>
                    </a:r>
                    <a:r>
                      <a:rPr lang="ru-RU" dirty="0"/>
                      <a:t>
0,7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3D-4777-B37D-D0C301C22B2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ru-RU" dirty="0" err="1"/>
                      <a:t>Негативка</a:t>
                    </a:r>
                    <a:r>
                      <a:rPr lang="ru-RU" dirty="0"/>
                      <a:t>
0,3%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3D-4777-B37D-D0C301C22B25}"/>
                </c:ext>
              </c:extLst>
            </c:dLbl>
            <c:dLbl>
              <c:idx val="11"/>
              <c:layout>
                <c:manualLayout>
                  <c:x val="0.41143286339182672"/>
                  <c:y val="0.1288533823877119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оказания платных услуг (работ) и компенсации затрат государства
0,2%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3D-4777-B37D-D0C301C22B25}"/>
                </c:ext>
              </c:extLst>
            </c:dLbl>
            <c:dLbl>
              <c:idx val="12"/>
              <c:layout>
                <c:manualLayout>
                  <c:x val="0.28028665364865307"/>
                  <c:y val="-8.553180700719867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продажи земельных участков
2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3D-4777-B37D-D0C301C22B25}"/>
                </c:ext>
              </c:extLst>
            </c:dLbl>
            <c:dLbl>
              <c:idx val="13"/>
              <c:layout>
                <c:manualLayout>
                  <c:x val="0.10578791622023166"/>
                  <c:y val="4.465485838036773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
0,8%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3D-4777-B37D-D0C301C22B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Лист3!$A$4:$A$17</c:f>
              <c:strCache>
                <c:ptCount val="14"/>
                <c:pt idx="0">
                  <c:v>НДФЛ</c:v>
                </c:pt>
                <c:pt idx="1">
                  <c:v>Акцизы</c:v>
                </c:pt>
                <c:pt idx="2">
                  <c:v>ЕНВД</c:v>
                </c:pt>
                <c:pt idx="3">
                  <c:v>Единый сельскохозяйственный налог </c:v>
                </c:pt>
                <c:pt idx="4">
                  <c:v>Патент</c:v>
                </c:pt>
                <c:pt idx="5">
                  <c:v>Налог на имущество организаций</c:v>
                </c:pt>
                <c:pt idx="6">
                  <c:v>Госпошлина</c:v>
                </c:pt>
                <c:pt idx="7">
                  <c:v>Аренда земли</c:v>
                </c:pt>
                <c:pt idx="8">
                  <c:v>Аренда имущества</c:v>
                </c:pt>
                <c:pt idx="9">
                  <c:v>Доходы от эксплуат.дорог</c:v>
                </c:pt>
                <c:pt idx="10">
                  <c:v>Негативка</c:v>
                </c:pt>
                <c:pt idx="11">
                  <c:v>Доходы от оказания платных услуг (работ) и компенсации затрат государства</c:v>
                </c:pt>
                <c:pt idx="12">
                  <c:v>Доходы от продажи земельных участков</c:v>
                </c:pt>
                <c:pt idx="13">
                  <c:v>Штрафы</c:v>
                </c:pt>
              </c:strCache>
            </c:strRef>
          </c:cat>
          <c:val>
            <c:numRef>
              <c:f>Лист3!$B$4:$B$17</c:f>
              <c:numCache>
                <c:formatCode>General</c:formatCode>
                <c:ptCount val="14"/>
                <c:pt idx="0">
                  <c:v>61540</c:v>
                </c:pt>
                <c:pt idx="1">
                  <c:v>4316</c:v>
                </c:pt>
                <c:pt idx="2">
                  <c:v>3685</c:v>
                </c:pt>
                <c:pt idx="3">
                  <c:v>303</c:v>
                </c:pt>
                <c:pt idx="4">
                  <c:v>585</c:v>
                </c:pt>
                <c:pt idx="5">
                  <c:v>10500</c:v>
                </c:pt>
                <c:pt idx="6">
                  <c:v>2505</c:v>
                </c:pt>
                <c:pt idx="7">
                  <c:v>6545</c:v>
                </c:pt>
                <c:pt idx="8">
                  <c:v>423</c:v>
                </c:pt>
                <c:pt idx="9">
                  <c:v>281</c:v>
                </c:pt>
                <c:pt idx="10">
                  <c:v>392</c:v>
                </c:pt>
                <c:pt idx="11">
                  <c:v>124</c:v>
                </c:pt>
                <c:pt idx="12">
                  <c:v>300</c:v>
                </c:pt>
                <c:pt idx="13">
                  <c:v>1615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83D-4777-B37D-D0C301C22B2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FFFF00"/>
            </a:solidFill>
          </c:spPr>
          <c:explosion val="25"/>
          <c:dPt>
            <c:idx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A91E-463A-8AFB-B8A628EF4793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A91E-463A-8AFB-B8A628EF4793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A91E-463A-8AFB-B8A628EF4793}"/>
              </c:ext>
            </c:extLst>
          </c:dPt>
          <c:dLbls>
            <c:dLbl>
              <c:idx val="2"/>
              <c:layout>
                <c:manualLayout>
                  <c:x val="7.5209651444236497E-2"/>
                  <c:y val="-0.2209869807309545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91E-463A-8AFB-B8A628EF47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Лист4!$B$4:$B$7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</c:strCache>
            </c:strRef>
          </c:cat>
          <c:val>
            <c:numRef>
              <c:f>Лист4!$C$4:$C$7</c:f>
              <c:numCache>
                <c:formatCode>General</c:formatCode>
                <c:ptCount val="4"/>
                <c:pt idx="0">
                  <c:v>200064.5</c:v>
                </c:pt>
                <c:pt idx="1">
                  <c:v>158917.1</c:v>
                </c:pt>
                <c:pt idx="2">
                  <c:v>1040095.1</c:v>
                </c:pt>
                <c:pt idx="3">
                  <c:v>83232.600000000006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91E-463A-8AFB-B8A628EF479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7844626950281892"/>
          <c:y val="0.34107086029989131"/>
          <c:w val="0.19441999322012654"/>
          <c:h val="0.45536654119410463"/>
        </c:manualLayout>
      </c:layout>
      <c:overlay val="0"/>
      <c:txPr>
        <a:bodyPr/>
        <a:lstStyle/>
        <a:p>
          <a:pPr>
            <a:defRPr sz="2000" strike="noStrike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D3A5-4C53-A0EF-8F73D839A77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D3A5-4C53-A0EF-8F73D839A77D}"/>
              </c:ext>
            </c:extLst>
          </c:dPt>
          <c:dLbls>
            <c:dLbl>
              <c:idx val="0"/>
              <c:layout>
                <c:manualLayout>
                  <c:x val="3.888888888888889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A5-4C53-A0EF-8F73D839A77D}"/>
                </c:ext>
              </c:extLst>
            </c:dLbl>
            <c:dLbl>
              <c:idx val="1"/>
              <c:layout>
                <c:manualLayout>
                  <c:x val="4.166666666666666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A5-4C53-A0EF-8F73D839A7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Лист4!$B$11:$B$12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Лист4!$C$11:$C$12</c:f>
              <c:numCache>
                <c:formatCode>General</c:formatCode>
                <c:ptCount val="2"/>
                <c:pt idx="0">
                  <c:v>1639696.1</c:v>
                </c:pt>
                <c:pt idx="1">
                  <c:v>1624113.9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A5-4C53-A0EF-8F73D839A7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62617472"/>
        <c:axId val="62632704"/>
        <c:axId val="0"/>
      </c:bar3DChart>
      <c:catAx>
        <c:axId val="62617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2632704"/>
        <c:crosses val="autoZero"/>
        <c:auto val="1"/>
        <c:lblAlgn val="ctr"/>
        <c:lblOffset val="100"/>
        <c:noMultiLvlLbl val="0"/>
      </c:catAx>
      <c:valAx>
        <c:axId val="6263270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62617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811822076580218E-2"/>
          <c:y val="0.17903281273188892"/>
          <c:w val="0.59743885989978951"/>
          <c:h val="0.819267067423924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4"/>
            <c:bubble3D val="0"/>
            <c:explosion val="39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7649-4EFF-8C0E-D0AD01C3EB7E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7649-4EFF-8C0E-D0AD01C3EB7E}"/>
              </c:ext>
            </c:extLst>
          </c:dPt>
          <c:dLbls>
            <c:dLbl>
              <c:idx val="0"/>
              <c:layout>
                <c:manualLayout>
                  <c:x val="3.431497581199501E-2"/>
                  <c:y val="-0.1181787592384151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Общегосударственные вопросы</a:t>
                    </a:r>
                    <a:r>
                      <a:rPr lang="ru-RU" b="1" baseline="0" dirty="0"/>
                      <a:t> 2,7 </a:t>
                    </a:r>
                    <a:r>
                      <a:rPr lang="ru-RU" b="1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49-4EFF-8C0E-D0AD01C3EB7E}"/>
                </c:ext>
              </c:extLst>
            </c:dLbl>
            <c:dLbl>
              <c:idx val="1"/>
              <c:layout>
                <c:manualLayout>
                  <c:x val="5.3531362266712193E-2"/>
                  <c:y val="-4.727150369536603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безопасность</a:t>
                    </a:r>
                    <a:r>
                      <a:rPr lang="ru-RU" b="1" baseline="0" dirty="0"/>
                      <a:t> </a:t>
                    </a:r>
                    <a:r>
                      <a:rPr lang="ru-RU" b="1" dirty="0"/>
                      <a:t>0,2 %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49-4EFF-8C0E-D0AD01C3EB7E}"/>
                </c:ext>
              </c:extLst>
            </c:dLbl>
            <c:dLbl>
              <c:idx val="2"/>
              <c:layout>
                <c:manualLayout>
                  <c:x val="3.9805371941914219E-2"/>
                  <c:y val="5.4362229249670997E-2"/>
                </c:manualLayout>
              </c:layout>
              <c:tx>
                <c:rich>
                  <a:bodyPr/>
                  <a:lstStyle/>
                  <a:p>
                    <a:r>
                      <a:rPr lang="ru-RU" b="1" i="1" baseline="0" dirty="0"/>
                      <a:t>Национальная экономика 4 %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49-4EFF-8C0E-D0AD01C3EB7E}"/>
                </c:ext>
              </c:extLst>
            </c:dLbl>
            <c:dLbl>
              <c:idx val="3"/>
              <c:layout>
                <c:manualLayout>
                  <c:x val="3.8432772909434414E-2"/>
                  <c:y val="0.10636088331457361"/>
                </c:manualLayout>
              </c:layout>
              <c:tx>
                <c:rich>
                  <a:bodyPr/>
                  <a:lstStyle/>
                  <a:p>
                    <a:r>
                      <a:rPr lang="ru-RU" b="1" i="1" baseline="0" dirty="0"/>
                      <a:t>ЖКХ 1,3 %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49-4EFF-8C0E-D0AD01C3EB7E}"/>
                </c:ext>
              </c:extLst>
            </c:dLbl>
            <c:dLbl>
              <c:idx val="4"/>
              <c:layout>
                <c:manualLayout>
                  <c:x val="-0.16745708196253567"/>
                  <c:y val="-0.24108466884636695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i="1" baseline="0" dirty="0">
                        <a:latin typeface="Times New Roman" pitchFamily="18" charset="0"/>
                        <a:cs typeface="Times New Roman" pitchFamily="18" charset="0"/>
                      </a:rPr>
                      <a:t>Образование 56,4%</a:t>
                    </a:r>
                    <a:endParaRPr lang="ru-RU" sz="1800" i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49-4EFF-8C0E-D0AD01C3EB7E}"/>
                </c:ext>
              </c:extLst>
            </c:dLbl>
            <c:dLbl>
              <c:idx val="5"/>
              <c:layout>
                <c:manualLayout>
                  <c:x val="2.3334183552156603E-2"/>
                  <c:y val="0.1269540506856332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Культура; 4,4%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49-4EFF-8C0E-D0AD01C3EB7E}"/>
                </c:ext>
              </c:extLst>
            </c:dLbl>
            <c:dLbl>
              <c:idx val="6"/>
              <c:layout>
                <c:manualLayout>
                  <c:x val="1.2353391292318204E-2"/>
                  <c:y val="-1.890860147814642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Здравоохранение; 0,1%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49-4EFF-8C0E-D0AD01C3EB7E}"/>
                </c:ext>
              </c:extLst>
            </c:dLbl>
            <c:dLbl>
              <c:idx val="7"/>
              <c:layout>
                <c:manualLayout>
                  <c:x val="5.6276560331671797E-2"/>
                  <c:y val="9.4543007390732164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политика; 27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49-4EFF-8C0E-D0AD01C3EB7E}"/>
                </c:ext>
              </c:extLst>
            </c:dLbl>
            <c:dLbl>
              <c:idx val="8"/>
              <c:layout>
                <c:manualLayout>
                  <c:x val="-7.5492946786389001E-2"/>
                  <c:y val="-2.836290221721963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err="1"/>
                      <a:t>Физ.культура</a:t>
                    </a:r>
                    <a:r>
                      <a:rPr lang="ru-RU" b="1" dirty="0"/>
                      <a:t> и спорт 0,03%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49-4EFF-8C0E-D0AD01C3EB7E}"/>
                </c:ext>
              </c:extLst>
            </c:dLbl>
            <c:dLbl>
              <c:idx val="9"/>
              <c:layout>
                <c:manualLayout>
                  <c:x val="5.490396129919202E-3"/>
                  <c:y val="-1.654502629337812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СМИ</a:t>
                    </a:r>
                  </a:p>
                  <a:p>
                    <a:r>
                      <a:rPr lang="ru-RU" b="1" dirty="0"/>
                      <a:t> 0,1</a:t>
                    </a:r>
                    <a:r>
                      <a:rPr lang="ru-RU" b="1" baseline="0" dirty="0"/>
                      <a:t> </a:t>
                    </a:r>
                    <a:r>
                      <a:rPr lang="ru-RU" b="1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49-4EFF-8C0E-D0AD01C3EB7E}"/>
                </c:ext>
              </c:extLst>
            </c:dLbl>
            <c:dLbl>
              <c:idx val="10"/>
              <c:layout>
                <c:manualLayout>
                  <c:x val="-1.3727071111438009E-3"/>
                  <c:y val="-0.111088033684110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Межбюджетные отношения</a:t>
                    </a:r>
                    <a:r>
                      <a:rPr lang="ru-RU" b="1" baseline="0" dirty="0"/>
                      <a:t> 3,8 </a:t>
                    </a:r>
                    <a:r>
                      <a:rPr lang="ru-RU" b="1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649-4EFF-8C0E-D0AD01C3EB7E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1" baseline="0">
                    <a:latin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</c:v>
                </c:pt>
                <c:pt idx="6">
                  <c:v>Здравоохранение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Межбюджетные отношения</c:v>
                </c:pt>
              </c:strCache>
            </c:strRef>
          </c:cat>
          <c:val>
            <c:numRef>
              <c:f>Лист1!$B$2:$B$12</c:f>
              <c:numCache>
                <c:formatCode>0.0%</c:formatCode>
                <c:ptCount val="11"/>
                <c:pt idx="0">
                  <c:v>3.4779221463766011E-2</c:v>
                </c:pt>
                <c:pt idx="1">
                  <c:v>2.2272007498851786E-3</c:v>
                </c:pt>
                <c:pt idx="2">
                  <c:v>4.8508605312627719E-2</c:v>
                </c:pt>
                <c:pt idx="3">
                  <c:v>1.6446983263275026E-3</c:v>
                </c:pt>
                <c:pt idx="4">
                  <c:v>0.66708104110864619</c:v>
                </c:pt>
                <c:pt idx="5">
                  <c:v>5.3511304863360802E-2</c:v>
                </c:pt>
                <c:pt idx="6">
                  <c:v>3.6717480123400119E-4</c:v>
                </c:pt>
                <c:pt idx="7">
                  <c:v>0.15987476238690709</c:v>
                </c:pt>
                <c:pt idx="8">
                  <c:v>2.8558040095977858E-4</c:v>
                </c:pt>
                <c:pt idx="9">
                  <c:v>1.1505626382668117E-3</c:v>
                </c:pt>
                <c:pt idx="10">
                  <c:v>3.0349583864478877E-2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649-4EFF-8C0E-D0AD01C3EB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</c:v>
                </c:pt>
                <c:pt idx="6">
                  <c:v>Здравоохранение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Межбюджетные отношения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42624.52</c:v>
                </c:pt>
                <c:pt idx="1">
                  <c:v>2729.6</c:v>
                </c:pt>
                <c:pt idx="2">
                  <c:v>59450.9</c:v>
                </c:pt>
                <c:pt idx="3">
                  <c:v>2015.7</c:v>
                </c:pt>
                <c:pt idx="4">
                  <c:v>817557.38</c:v>
                </c:pt>
                <c:pt idx="5">
                  <c:v>65582.080000000002</c:v>
                </c:pt>
                <c:pt idx="6">
                  <c:v>450</c:v>
                </c:pt>
                <c:pt idx="7">
                  <c:v>195938.4</c:v>
                </c:pt>
                <c:pt idx="8">
                  <c:v>350</c:v>
                </c:pt>
                <c:pt idx="9">
                  <c:v>1410.1</c:v>
                </c:pt>
                <c:pt idx="10">
                  <c:v>37195.67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649-4EFF-8C0E-D0AD01C3E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4441190075784749"/>
          <c:y val="6.6645934204022317E-2"/>
          <c:w val="0.33541666666666692"/>
          <c:h val="0.93335406579597757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75618-21B9-471F-8E10-7B0EEF4824B1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C0C2E-3E9F-4D1D-BAE1-60D8D60193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305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ongushAN\Desktop\Герб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51588"/>
            <a:ext cx="1216025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4"/>
          <p:cNvSpPr>
            <a:spLocks noGrp="1" noChangeArrowheads="1"/>
          </p:cNvSpPr>
          <p:nvPr>
            <p:ph type="ctrTitle"/>
          </p:nvPr>
        </p:nvSpPr>
        <p:spPr>
          <a:xfrm>
            <a:off x="837653" y="1704975"/>
            <a:ext cx="7771904" cy="769441"/>
          </a:xfrm>
        </p:spPr>
        <p:txBody>
          <a:bodyPr wrap="square">
            <a:spAutoFit/>
          </a:bodyPr>
          <a:lstStyle/>
          <a:p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Администрация муниципального района «Кызылский кожуун» Республики Тыва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907181" y="2708920"/>
            <a:ext cx="7632848" cy="3083921"/>
          </a:xfrm>
          <a:ln>
            <a:miter lim="800000"/>
            <a:headEnd/>
            <a:tailEnd/>
          </a:ln>
          <a:extLst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кожуунного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муниципального района </a:t>
            </a:r>
          </a:p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Кызылский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кожуун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Республики Тыва за 2020 год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6000" b="1" dirty="0">
              <a:ln w="11430"/>
              <a:solidFill>
                <a:schemeClr val="bg2">
                  <a:lumMod val="1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0433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28501726"/>
              </p:ext>
            </p:extLst>
          </p:nvPr>
        </p:nvGraphicFramePr>
        <p:xfrm>
          <a:off x="-108520" y="1844824"/>
          <a:ext cx="9252520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04663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расходов кожуунного бюджета по основным направлениям за 2020 год в долях от общего объема расходов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075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204864"/>
            <a:ext cx="8496943" cy="5112568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заработная плата с начислениями 80705,4;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Резервный фонд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кожууна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– 5424;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Дорожный фонд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кожууна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– 9059,1;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уплата налогов и сборов – 7928,1;</a:t>
            </a:r>
            <a:endParaRPr lang="en-US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суточные, проезд при служебных отпусках, оплата проезда к месту отпуска и обратно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суточные, компенсации депутатам – 928,2;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оплата услуг связи – 2837;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оплата электроэнергии, теплоэнергии и ХВС – 14631,3; 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транспортные расходы -3721,8; 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аренда – 119,6;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содержание имущества (текущий ремонт здания, оборудования, заправка картриджей, уборка мусора) – 4020,4;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услуги по оплате договоров на выполнение работ, оказание услуг учреждениям (оплата за проживание при командировках, защита электронного документооборота, подписка, медицинские услуги, услуги в области информационных технологий, оплата по договорам ГПХ, оплата за обучение, страхование имущества) – 13770,8;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финансовая помощь поселениям – 677;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социальная помощь -1108,3;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приобретение оборудования и инвентаря (оргтехники, вычислительной техники, оборудования, мебели, учебных классов) – 3685,1;</a:t>
            </a:r>
          </a:p>
          <a:p>
            <a:pPr>
              <a:buFontTx/>
              <a:buChar char="-"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канцелярские товары, хозяйственные, строительные материалы, мягкий инвентарь, продукты питания, расходные материалы, медикаменты, запчасти – 19927,8.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584176"/>
          </a:xfrm>
        </p:spPr>
        <p:txBody>
          <a:bodyPr>
            <a:normAutofit fontScale="90000"/>
          </a:bodyPr>
          <a:lstStyle/>
          <a:p>
            <a:pPr indent="457200" algn="just"/>
            <a:r>
              <a:rPr lang="ru-RU" sz="2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отчетный период были обеспечены выплата заработной платы, расчеты за коммунальные услуги, социальные выплаты и финансирование других приоритетных статей расходов за счет поступивших собственных доходов консолидированного бюджета за 2020 год в сумме </a:t>
            </a:r>
            <a:r>
              <a:rPr lang="ru-RU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163494,3</a:t>
            </a:r>
            <a:r>
              <a:rPr lang="ru-RU" sz="2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рублей, в том числе: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396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5018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2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741">
                <a:tc gridSpan="4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76"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2017 год </a:t>
                      </a:r>
                    </a:p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(тыс.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(тыс.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2019 год (тыс.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2824.95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2824.95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2898.35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873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65.26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65.26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65.26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76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30.00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30.00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30.00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873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Дорожное хозяйство(дорожные фонды)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115.70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115.70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115.70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Жилищно – коммунальное хозяйство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423.70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423.7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423.70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26.200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26.20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26.20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2389.20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2411.10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2544.90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25.00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25.00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25.00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0176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Эффективное управление муниципальным имуществом и земельными ресурсами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252.70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252.70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252.70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31806" name="Picture 12" descr="C:\Users\MongushAN\Pictures\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2175"/>
            <a:ext cx="9144000" cy="893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1763713" y="4581525"/>
            <a:ext cx="63722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ru-RU" sz="4400" b="1" dirty="0">
                <a:latin typeface="Segoe Script" pitchFamily="34" charset="0"/>
                <a:cs typeface="+mn-cs"/>
              </a:rPr>
              <a:t>Благодарим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36985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\\volobuev\11\бюд_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856984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515938" y="300038"/>
            <a:ext cx="7886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3600" b="1">
                <a:solidFill>
                  <a:srgbClr val="FF0000"/>
                </a:solidFill>
                <a:latin typeface="Times New Roman" pitchFamily="18" charset="0"/>
              </a:rPr>
              <a:t>Что такое доходы?</a:t>
            </a:r>
          </a:p>
        </p:txBody>
      </p:sp>
      <p:sp>
        <p:nvSpPr>
          <p:cNvPr id="7172" name="Содержимое 1"/>
          <p:cNvSpPr txBox="1">
            <a:spLocks/>
          </p:cNvSpPr>
          <p:nvPr/>
        </p:nvSpPr>
        <p:spPr bwMode="auto">
          <a:xfrm>
            <a:off x="-108520" y="4692650"/>
            <a:ext cx="9361040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altLang="ru-RU" sz="2400" b="1" dirty="0">
                <a:latin typeface="Times New Roman" pitchFamily="18" charset="0"/>
              </a:rPr>
              <a:t>    		</a:t>
            </a:r>
            <a:r>
              <a:rPr lang="ru-RU" altLang="ru-RU" sz="2800" b="1" u="sng" dirty="0">
                <a:solidFill>
                  <a:schemeClr val="tx2"/>
                </a:solidFill>
                <a:latin typeface="Times New Roman" pitchFamily="18" charset="0"/>
              </a:rPr>
              <a:t>Доходы бюджета</a:t>
            </a:r>
            <a:r>
              <a:rPr lang="ru-RU" altLang="ru-RU" sz="2800" b="1" dirty="0">
                <a:solidFill>
                  <a:schemeClr val="tx2"/>
                </a:solidFill>
                <a:latin typeface="Times New Roman" pitchFamily="18" charset="0"/>
              </a:rPr>
              <a:t> - поступающие в бюджет денежные средства, за исключением средств, являющихся источниками финансирования дефицита бюджета.</a:t>
            </a:r>
            <a:endParaRPr lang="ru-RU" altLang="ru-RU" sz="2800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19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806461"/>
              </p:ext>
            </p:extLst>
          </p:nvPr>
        </p:nvGraphicFramePr>
        <p:xfrm>
          <a:off x="251520" y="2708920"/>
          <a:ext cx="8640959" cy="4006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5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2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2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56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(тыс. рублей)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(тыс. рублей)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</a:p>
                  </a:txBody>
                  <a:tcPr marL="91437" marR="91437"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675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18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1620 063,6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1608 782,7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99,3 %</a:t>
                      </a:r>
                    </a:p>
                  </a:txBody>
                  <a:tcPr marL="91437" marR="91437"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269">
                <a:tc>
                  <a:txBody>
                    <a:bodyPr/>
                    <a:lstStyle/>
                    <a:p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126 380,0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126 528,7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100,1 %</a:t>
                      </a:r>
                    </a:p>
                  </a:txBody>
                  <a:tcPr marL="91437" marR="91437"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684">
                <a:tc>
                  <a:txBody>
                    <a:bodyPr/>
                    <a:lstStyle/>
                    <a:p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1 493 683,6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1 482 254</a:t>
                      </a: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>
                          <a:latin typeface="Times New Roman" pitchFamily="18" charset="0"/>
                          <a:cs typeface="Times New Roman" pitchFamily="18" charset="0"/>
                        </a:rPr>
                        <a:t>99,2</a:t>
                      </a:r>
                    </a:p>
                  </a:txBody>
                  <a:tcPr marL="91437" marR="91437"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675"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713" marB="457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443"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713" marB="45713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713" marB="4571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07504" y="260649"/>
            <a:ext cx="8712968" cy="144016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  <a:b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КОЖУУННОГО БЮДЖЕТА  КЫЗЫЛСКОГО КОЖУУНА</a:t>
            </a:r>
            <a:b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2020 год</a:t>
            </a:r>
          </a:p>
        </p:txBody>
      </p:sp>
    </p:spTree>
    <p:extLst>
      <p:ext uri="{BB962C8B-B14F-4D97-AF65-F5344CB8AC3E}">
        <p14:creationId xmlns:p14="http://schemas.microsoft.com/office/powerpoint/2010/main" val="8061309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2225"/>
            <a:ext cx="5302250" cy="4445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pic>
        <p:nvPicPr>
          <p:cNvPr id="410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89494"/>
            <a:ext cx="3312294" cy="432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853607"/>
            <a:ext cx="3456880" cy="315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8" name="TextBox 3"/>
          <p:cNvSpPr txBox="1">
            <a:spLocks noChangeArrowheads="1"/>
          </p:cNvSpPr>
          <p:nvPr/>
        </p:nvSpPr>
        <p:spPr bwMode="auto">
          <a:xfrm>
            <a:off x="1334616" y="3937085"/>
            <a:ext cx="1930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800" b="1" i="1" dirty="0">
                <a:latin typeface="Times New Roman" pitchFamily="18" charset="0"/>
                <a:cs typeface="Times New Roman" pitchFamily="18" charset="0"/>
              </a:rPr>
              <a:t>За 2019 год</a:t>
            </a:r>
          </a:p>
        </p:txBody>
      </p:sp>
      <p:sp>
        <p:nvSpPr>
          <p:cNvPr id="4109" name="TextBox 5"/>
          <p:cNvSpPr txBox="1">
            <a:spLocks noChangeArrowheads="1"/>
          </p:cNvSpPr>
          <p:nvPr/>
        </p:nvSpPr>
        <p:spPr bwMode="auto">
          <a:xfrm>
            <a:off x="6428693" y="3863282"/>
            <a:ext cx="17351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За 2020 год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1119307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Налоговые и неналоговые доходы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6347" y="4460305"/>
            <a:ext cx="2671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128 111,0 тыс.руб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2160" y="4360278"/>
            <a:ext cx="2568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126 528,7 тыс.руб</a:t>
            </a:r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64C36495-EC98-4519-9C30-EC2688B86112}"/>
              </a:ext>
            </a:extLst>
          </p:cNvPr>
          <p:cNvSpPr/>
          <p:nvPr/>
        </p:nvSpPr>
        <p:spPr>
          <a:xfrm>
            <a:off x="4518248" y="328498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08FB9F-8081-4875-BC60-11B3B9507577}"/>
              </a:ext>
            </a:extLst>
          </p:cNvPr>
          <p:cNvSpPr txBox="1"/>
          <p:nvPr/>
        </p:nvSpPr>
        <p:spPr>
          <a:xfrm>
            <a:off x="4213054" y="2708920"/>
            <a:ext cx="1362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1,2 %</a:t>
            </a:r>
          </a:p>
        </p:txBody>
      </p:sp>
    </p:spTree>
    <p:extLst>
      <p:ext uri="{BB962C8B-B14F-4D97-AF65-F5344CB8AC3E}">
        <p14:creationId xmlns:p14="http://schemas.microsoft.com/office/powerpoint/2010/main" val="1050622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71F73-384A-4340-AF01-8DE5C8070860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Структура собственных доходов кожуунного бюджета за 2020 год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229599" cy="528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809913"/>
              </p:ext>
            </p:extLst>
          </p:nvPr>
        </p:nvGraphicFramePr>
        <p:xfrm>
          <a:off x="251520" y="1052736"/>
          <a:ext cx="849694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478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725487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Структура налоговых и неналоговых доходов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кожуунного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бюджета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Кызылского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кожууна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за 2020 год</a:t>
            </a:r>
          </a:p>
        </p:txBody>
      </p:sp>
      <p:sp>
        <p:nvSpPr>
          <p:cNvPr id="31892" name="TextBox 6"/>
          <p:cNvSpPr txBox="1">
            <a:spLocks noChangeArrowheads="1"/>
          </p:cNvSpPr>
          <p:nvPr/>
        </p:nvSpPr>
        <p:spPr bwMode="auto">
          <a:xfrm>
            <a:off x="7667625" y="908050"/>
            <a:ext cx="12144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(тыс. рублей)</a:t>
            </a:r>
          </a:p>
          <a:p>
            <a:endParaRPr lang="ru-RU" dirty="0">
              <a:latin typeface="Times New Roman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B01ECD5-CF3D-4C91-AD1D-5E33A208AC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428845"/>
              </p:ext>
            </p:extLst>
          </p:nvPr>
        </p:nvGraphicFramePr>
        <p:xfrm>
          <a:off x="179512" y="1196752"/>
          <a:ext cx="8784975" cy="5599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434">
                  <a:extLst>
                    <a:ext uri="{9D8B030D-6E8A-4147-A177-3AD203B41FA5}">
                      <a16:colId xmlns:a16="http://schemas.microsoft.com/office/drawing/2014/main" val="4114259331"/>
                    </a:ext>
                  </a:extLst>
                </a:gridCol>
                <a:gridCol w="1001795">
                  <a:extLst>
                    <a:ext uri="{9D8B030D-6E8A-4147-A177-3AD203B41FA5}">
                      <a16:colId xmlns:a16="http://schemas.microsoft.com/office/drawing/2014/main" val="3037195029"/>
                    </a:ext>
                  </a:extLst>
                </a:gridCol>
                <a:gridCol w="998427">
                  <a:extLst>
                    <a:ext uri="{9D8B030D-6E8A-4147-A177-3AD203B41FA5}">
                      <a16:colId xmlns:a16="http://schemas.microsoft.com/office/drawing/2014/main" val="34076251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501665031"/>
                    </a:ext>
                  </a:extLst>
                </a:gridCol>
                <a:gridCol w="914447">
                  <a:extLst>
                    <a:ext uri="{9D8B030D-6E8A-4147-A177-3AD203B41FA5}">
                      <a16:colId xmlns:a16="http://schemas.microsoft.com/office/drawing/2014/main" val="1699429627"/>
                    </a:ext>
                  </a:extLst>
                </a:gridCol>
                <a:gridCol w="957760">
                  <a:extLst>
                    <a:ext uri="{9D8B030D-6E8A-4147-A177-3AD203B41FA5}">
                      <a16:colId xmlns:a16="http://schemas.microsoft.com/office/drawing/2014/main" val="3472977478"/>
                    </a:ext>
                  </a:extLst>
                </a:gridCol>
              </a:tblGrid>
              <a:tr h="522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ПЛАТЕЖЕЙ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2019 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2020 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2020 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исп.2020 г.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2019 г.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1401946804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доходы муниципального района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128111,0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126380,0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126528,7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3988166670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111507,0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110418,3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110426,3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2872699615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78665,2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84452,0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84510,1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29721961"/>
                  </a:ext>
                </a:extLst>
              </a:tr>
              <a:tr h="346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3781,1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3036,0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2980,2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3541959253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ЕНВД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3492,4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4071214179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ЕСХН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4276337454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ПАТЕНТ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1488090832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организаций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18098,9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12513,0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12514,9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3399361415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ГОСПОШЛИНА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5168,7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6193,0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6196,7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3493563383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16604,0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15961,7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16102,4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2824069179"/>
                  </a:ext>
                </a:extLst>
              </a:tr>
              <a:tr h="346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10611,2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10881,0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11020,0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40046810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ЗЕМЛИ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10174,0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10312,6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3577753293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ИМУЩЕСТВА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1172711895"/>
                  </a:ext>
                </a:extLst>
              </a:tr>
              <a:tr h="34678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эксплуатации и использования имущества автом.дорог, нах-ся в собств-ти мун.районов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869,7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3062651537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1872407048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1596708863"/>
                  </a:ext>
                </a:extLst>
              </a:tr>
              <a:tr h="346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1029,8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4059335164"/>
                  </a:ext>
                </a:extLst>
              </a:tr>
              <a:tr h="346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1227,0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2560,2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523547317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ПРОДАЖА ЗЕМЛИ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1227,0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2560,2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1784655873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2459,1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4163614982"/>
                  </a:ext>
                </a:extLst>
              </a:tr>
              <a:tr h="200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8" marR="6368" marT="6368" marB="0" anchor="ctr"/>
                </a:tc>
                <a:extLst>
                  <a:ext uri="{0D108BD9-81ED-4DB2-BD59-A6C34878D82A}">
                    <a16:rowId xmlns:a16="http://schemas.microsoft.com/office/drawing/2014/main" val="28922682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8AD45-B431-48A2-8D32-9739E98961E7}" type="slidenum">
              <a:rPr lang="ru-RU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7" name="Заголовок 4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584176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Безвозмездные поступления в бюджет муниципального района «Кызылский кожуун» за 2020 год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8313" y="6453188"/>
            <a:ext cx="8218487" cy="215900"/>
          </a:xfrm>
        </p:spPr>
        <p:txBody>
          <a:bodyPr>
            <a:normAutofit fontScale="40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0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748425"/>
              </p:ext>
            </p:extLst>
          </p:nvPr>
        </p:nvGraphicFramePr>
        <p:xfrm>
          <a:off x="467544" y="1988840"/>
          <a:ext cx="842493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8895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31539" y="1124744"/>
            <a:ext cx="8388933" cy="800799"/>
          </a:xfrm>
          <a:prstGeom prst="round2DiagRect">
            <a:avLst/>
          </a:prstGeom>
          <a:gradFill flip="none" rotWithShape="1">
            <a:gsLst>
              <a:gs pos="15000">
                <a:srgbClr val="FF9999"/>
              </a:gs>
              <a:gs pos="28000">
                <a:srgbClr val="FFCC99"/>
              </a:gs>
              <a:gs pos="48000">
                <a:srgbClr val="FFCCCC"/>
              </a:gs>
              <a:gs pos="70000">
                <a:srgbClr val="FFFFCC"/>
              </a:gs>
              <a:gs pos="91000">
                <a:srgbClr val="FF9999"/>
              </a:gs>
            </a:gsLst>
            <a:lin ang="2700000" scaled="1"/>
            <a:tileRect/>
          </a:gradFill>
          <a:ln>
            <a:solidFill>
              <a:srgbClr val="FF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9512" y="188640"/>
            <a:ext cx="8856983" cy="719410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Как распределяются расходы бюджета?</a:t>
            </a:r>
          </a:p>
        </p:txBody>
      </p:sp>
      <p:sp>
        <p:nvSpPr>
          <p:cNvPr id="11270" name="TextBox 4"/>
          <p:cNvSpPr txBox="1">
            <a:spLocks noChangeArrowheads="1"/>
          </p:cNvSpPr>
          <p:nvPr/>
        </p:nvSpPr>
        <p:spPr bwMode="auto">
          <a:xfrm>
            <a:off x="480266" y="1233488"/>
            <a:ext cx="83402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altLang="ru-RU" sz="1600" b="1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51721" y="2133600"/>
            <a:ext cx="4608512" cy="935038"/>
          </a:xfrm>
          <a:prstGeom prst="roundRect">
            <a:avLst/>
          </a:prstGeom>
          <a:gradFill flip="none" rotWithShape="1">
            <a:gsLst>
              <a:gs pos="61000">
                <a:srgbClr val="FFFF66"/>
              </a:gs>
              <a:gs pos="0">
                <a:srgbClr val="00FF00"/>
              </a:gs>
              <a:gs pos="11000">
                <a:srgbClr val="90FF3A"/>
              </a:gs>
              <a:gs pos="100000">
                <a:srgbClr val="99FFCC"/>
              </a:gs>
              <a:gs pos="100000">
                <a:srgbClr val="00FF00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rgbClr val="00FF00"/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РАСХОДЫ БЮДЖЕТА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распределены по</a:t>
            </a:r>
            <a:r>
              <a:rPr lang="ru-RU" sz="1400" b="1" dirty="0">
                <a:solidFill>
                  <a:srgbClr val="C00000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Овал 7"/>
          <p:cNvSpPr/>
          <p:nvPr/>
        </p:nvSpPr>
        <p:spPr>
          <a:xfrm>
            <a:off x="480266" y="3497490"/>
            <a:ext cx="2433034" cy="1659702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14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разделам бюджетной классификации</a:t>
            </a:r>
          </a:p>
        </p:txBody>
      </p:sp>
      <p:sp>
        <p:nvSpPr>
          <p:cNvPr id="9" name="Овал 8"/>
          <p:cNvSpPr/>
          <p:nvPr/>
        </p:nvSpPr>
        <p:spPr>
          <a:xfrm>
            <a:off x="6372200" y="3539282"/>
            <a:ext cx="2448272" cy="1617910"/>
          </a:xfrm>
          <a:prstGeom prst="ellipse">
            <a:avLst/>
          </a:prstGeom>
          <a:solidFill>
            <a:srgbClr val="FFCCFF"/>
          </a:solidFill>
          <a:ln>
            <a:solidFill>
              <a:srgbClr val="FF99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15</a:t>
            </a:r>
          </a:p>
          <a:p>
            <a:pPr algn="ctr">
              <a:defRPr/>
            </a:pPr>
            <a:r>
              <a:rPr lang="ru-RU" sz="2000" dirty="0">
                <a:solidFill>
                  <a:srgbClr val="0000FF"/>
                </a:solidFill>
                <a:cs typeface="Times New Roman" pitchFamily="18" charset="0"/>
              </a:rPr>
              <a:t>муниципальным программам</a:t>
            </a:r>
          </a:p>
        </p:txBody>
      </p:sp>
      <p:sp>
        <p:nvSpPr>
          <p:cNvPr id="10" name="Овал 9"/>
          <p:cNvSpPr/>
          <p:nvPr/>
        </p:nvSpPr>
        <p:spPr>
          <a:xfrm>
            <a:off x="3347864" y="3640622"/>
            <a:ext cx="2819574" cy="1516570"/>
          </a:xfrm>
          <a:prstGeom prst="ellipse">
            <a:avLst/>
          </a:prstGeom>
          <a:solidFill>
            <a:srgbClr val="CCFFFF"/>
          </a:solidFill>
          <a:ln>
            <a:solidFill>
              <a:srgbClr val="66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главным распорядителям</a:t>
            </a: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79513" y="5419522"/>
            <a:ext cx="8856982" cy="1321846"/>
          </a:xfrm>
          <a:prstGeom prst="round2DiagRect">
            <a:avLst/>
          </a:prstGeom>
          <a:gradFill flip="none" rotWithShape="1">
            <a:gsLst>
              <a:gs pos="15000">
                <a:srgbClr val="FF9999"/>
              </a:gs>
              <a:gs pos="28000">
                <a:srgbClr val="FFCC99"/>
              </a:gs>
              <a:gs pos="48000">
                <a:srgbClr val="FFCCCC"/>
              </a:gs>
              <a:gs pos="70000">
                <a:srgbClr val="FFFFCC"/>
              </a:gs>
              <a:gs pos="91000">
                <a:srgbClr val="FF9999"/>
              </a:gs>
            </a:gsLst>
            <a:lin ang="2700000" scaled="1"/>
            <a:tileRect/>
          </a:gradFill>
          <a:ln>
            <a:solidFill>
              <a:srgbClr val="FF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Основное отличие бюджета на очередной финансовый год и плановый период – это принятие </a:t>
            </a:r>
            <a:r>
              <a:rPr lang="ru-RU" sz="2000" b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программного бюджета.</a:t>
            </a:r>
            <a:r>
              <a:rPr lang="ru-RU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Программный принцип формирования бюджета направлен на повышение эффективности расходования бюджетных средств</a:t>
            </a:r>
            <a:r>
              <a:rPr lang="ru-RU" sz="1400" dirty="0">
                <a:solidFill>
                  <a:srgbClr val="0000FF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6A662-9F58-4466-9453-20DE4AC2F606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4" name="Нашивка 13"/>
          <p:cNvSpPr/>
          <p:nvPr/>
        </p:nvSpPr>
        <p:spPr>
          <a:xfrm rot="7053121">
            <a:off x="2294874" y="3255968"/>
            <a:ext cx="663919" cy="36036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 rot="5400000">
            <a:off x="4521810" y="3147052"/>
            <a:ext cx="451105" cy="36036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 rot="2968429">
            <a:off x="6281176" y="3250341"/>
            <a:ext cx="673346" cy="4237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36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Расходы кожуунного бюджета муниципального района «Кызылский кожуун» Республики Тыва за 2020 год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3275856" y="2924944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322858"/>
              </p:ext>
            </p:extLst>
          </p:nvPr>
        </p:nvGraphicFramePr>
        <p:xfrm>
          <a:off x="867569" y="2060848"/>
          <a:ext cx="740886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08304" y="1619801"/>
            <a:ext cx="1156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631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498</TotalTime>
  <Words>878</Words>
  <Application>Microsoft Office PowerPoint</Application>
  <PresentationFormat>Экран (4:3)</PresentationFormat>
  <Paragraphs>274</Paragraphs>
  <Slides>12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Candara</vt:lpstr>
      <vt:lpstr>Segoe Script</vt:lpstr>
      <vt:lpstr>Symbol</vt:lpstr>
      <vt:lpstr>Times New Roman</vt:lpstr>
      <vt:lpstr>Wingdings</vt:lpstr>
      <vt:lpstr>Wingdings 2</vt:lpstr>
      <vt:lpstr>Волна</vt:lpstr>
      <vt:lpstr>Администрация муниципального района «Кызылский кожуун» Республики Тыва</vt:lpstr>
      <vt:lpstr>Презентация PowerPoint</vt:lpstr>
      <vt:lpstr>ДОХОДЫ  КОЖУУННОГО БЮДЖЕТА  КЫЗЫЛСКОГО КОЖУУНА ЗА 2020 год</vt:lpstr>
      <vt:lpstr>0</vt:lpstr>
      <vt:lpstr>Структура собственных доходов кожуунного бюджета за 2020 год</vt:lpstr>
      <vt:lpstr>Структура налоговых и неналоговых доходов кожуунного бюджета Кызылского кожууна за 2020 год</vt:lpstr>
      <vt:lpstr>Безвозмездные поступления в бюджет муниципального района «Кызылский кожуун» за 2020 год</vt:lpstr>
      <vt:lpstr>Презентация PowerPoint</vt:lpstr>
      <vt:lpstr>Презентация PowerPoint</vt:lpstr>
      <vt:lpstr>Презентация PowerPoint</vt:lpstr>
      <vt:lpstr>За отчетный период были обеспечены выплата заработной платы, расчеты за коммунальные услуги, социальные выплаты и финансирование других приоритетных статей расходов за счет поступивших собственных доходов консолидированного бюджета за 2020 год в сумме 163494,3 тыс. рублей, в том числе: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муниципального района «Кызылский кожуун» Республики Тыва</dc:title>
  <dc:creator>MongushAN</dc:creator>
  <cp:lastModifiedBy>Пользователь</cp:lastModifiedBy>
  <cp:revision>50</cp:revision>
  <cp:lastPrinted>2019-12-09T07:02:20Z</cp:lastPrinted>
  <dcterms:created xsi:type="dcterms:W3CDTF">2019-12-09T03:55:34Z</dcterms:created>
  <dcterms:modified xsi:type="dcterms:W3CDTF">2021-05-20T02:27:00Z</dcterms:modified>
</cp:coreProperties>
</file>